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8" r:id="rId3"/>
    <p:sldId id="283" r:id="rId4"/>
    <p:sldId id="284" r:id="rId5"/>
    <p:sldId id="285" r:id="rId6"/>
    <p:sldId id="286" r:id="rId7"/>
    <p:sldId id="263" r:id="rId8"/>
    <p:sldId id="288" r:id="rId9"/>
    <p:sldId id="265" r:id="rId10"/>
    <p:sldId id="266" r:id="rId11"/>
    <p:sldId id="299" r:id="rId12"/>
    <p:sldId id="291" r:id="rId13"/>
    <p:sldId id="292" r:id="rId14"/>
    <p:sldId id="293" r:id="rId15"/>
    <p:sldId id="295" r:id="rId16"/>
    <p:sldId id="296" r:id="rId17"/>
    <p:sldId id="297" r:id="rId18"/>
    <p:sldId id="303" r:id="rId19"/>
    <p:sldId id="300" r:id="rId20"/>
    <p:sldId id="298" r:id="rId21"/>
    <p:sldId id="301" r:id="rId22"/>
    <p:sldId id="302"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CACA"/>
    <a:srgbClr val="005C4A"/>
    <a:srgbClr val="EF5361"/>
    <a:srgbClr val="A6E065"/>
    <a:srgbClr val="604A7B"/>
    <a:srgbClr val="FFF9E8"/>
    <a:srgbClr val="FB3803"/>
    <a:srgbClr val="579488"/>
    <a:srgbClr val="9DD52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56" autoAdjust="0"/>
  </p:normalViewPr>
  <p:slideViewPr>
    <p:cSldViewPr>
      <p:cViewPr varScale="1">
        <p:scale>
          <a:sx n="80" d="100"/>
          <a:sy n="80" d="100"/>
        </p:scale>
        <p:origin x="103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6.xml"/><Relationship Id="rId1" Type="http://schemas.openxmlformats.org/officeDocument/2006/relationships/slide" Target="../slides/slide4.xml"/><Relationship Id="rId6" Type="http://schemas.openxmlformats.org/officeDocument/2006/relationships/slide" Target="../slides/slide12.xml"/><Relationship Id="rId5" Type="http://schemas.openxmlformats.org/officeDocument/2006/relationships/slide" Target="../slides/slide11.xml"/><Relationship Id="rId4" Type="http://schemas.openxmlformats.org/officeDocument/2006/relationships/slide" Target="../slides/slide8.xml"/></Relationships>
</file>

<file path=ppt/diagrams/_rels/data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14.xml"/><Relationship Id="rId1" Type="http://schemas.openxmlformats.org/officeDocument/2006/relationships/slide" Target="../slides/slide4.xml"/><Relationship Id="rId4" Type="http://schemas.openxmlformats.org/officeDocument/2006/relationships/slide" Target="../slides/slide16.xml"/></Relationships>
</file>

<file path=ppt/diagrams/_rels/data3.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8.xml"/><Relationship Id="rId1" Type="http://schemas.openxmlformats.org/officeDocument/2006/relationships/slide" Target="../slides/slide4.xml"/><Relationship Id="rId5" Type="http://schemas.openxmlformats.org/officeDocument/2006/relationships/slide" Target="../slides/slide21.xml"/><Relationship Id="rId4" Type="http://schemas.openxmlformats.org/officeDocument/2006/relationships/slide" Target="../slides/slide2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a:latin typeface="Candara" panose="020E0502030303020204" pitchFamily="34" charset="0"/>
            </a:rPr>
            <a:t>Q.S. At-</a:t>
          </a:r>
          <a:r>
            <a:rPr lang="en-ID" sz="2400" b="1" dirty="0" err="1">
              <a:latin typeface="Candara" panose="020E0502030303020204" pitchFamily="34" charset="0"/>
            </a:rPr>
            <a:t>Taubah</a:t>
          </a:r>
          <a:r>
            <a:rPr lang="en-ID" sz="2400" b="1" dirty="0">
              <a:latin typeface="Candara" panose="020E0502030303020204" pitchFamily="34" charset="0"/>
            </a:rPr>
            <a:t>/9: 105 </a:t>
          </a:r>
          <a:r>
            <a:rPr lang="en-ID" sz="2400" b="1" dirty="0" err="1">
              <a:latin typeface="Candara" panose="020E0502030303020204" pitchFamily="34" charset="0"/>
            </a:rPr>
            <a:t>tentang</a:t>
          </a:r>
          <a:r>
            <a:rPr lang="en-ID" sz="2400" b="1" dirty="0">
              <a:latin typeface="Candara" panose="020E0502030303020204" pitchFamily="34" charset="0"/>
            </a:rPr>
            <a:t> </a:t>
          </a:r>
          <a:r>
            <a:rPr lang="en-ID" sz="2400" b="1" dirty="0" err="1">
              <a:latin typeface="Candara" panose="020E0502030303020204" pitchFamily="34" charset="0"/>
            </a:rPr>
            <a:t>Etos</a:t>
          </a:r>
          <a:r>
            <a:rPr lang="en-ID" sz="2400" b="1" dirty="0">
              <a:latin typeface="Candara" panose="020E0502030303020204" pitchFamily="34" charset="0"/>
            </a:rPr>
            <a:t> </a:t>
          </a:r>
          <a:r>
            <a:rPr lang="en-ID" sz="2400" b="1" dirty="0" err="1">
              <a:latin typeface="Candara" panose="020E0502030303020204" pitchFamily="34" charset="0"/>
            </a:rPr>
            <a:t>Kerja</a:t>
          </a:r>
          <a:endParaRPr lang="en-US" sz="24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pPr>
            <a:spcAft>
              <a:spcPts val="600"/>
            </a:spcAft>
          </a:pPr>
          <a:r>
            <a:rPr lang="en-ID" sz="2000" b="1" dirty="0">
              <a:latin typeface="Candara" panose="020E0502030303020204" pitchFamily="34" charset="0"/>
            </a:rPr>
            <a:t>Q.S. At-</a:t>
          </a:r>
          <a:r>
            <a:rPr lang="en-ID" sz="2000" b="1" dirty="0" err="1">
              <a:latin typeface="Candara" panose="020E0502030303020204" pitchFamily="34" charset="0"/>
            </a:rPr>
            <a:t>Taubah</a:t>
          </a:r>
          <a:r>
            <a:rPr lang="en-ID" sz="2000" b="1" dirty="0">
              <a:latin typeface="Candara" panose="020E0502030303020204" pitchFamily="34" charset="0"/>
            </a:rPr>
            <a:t>/9: 105</a:t>
          </a:r>
        </a:p>
        <a:p>
          <a:pPr>
            <a:spcAft>
              <a:spcPts val="600"/>
            </a:spcAft>
          </a:pPr>
          <a:r>
            <a:rPr lang="en-ID" sz="2000" b="1" dirty="0">
              <a:latin typeface="Candara" panose="020E0502030303020204" pitchFamily="34" charset="0"/>
            </a:rPr>
            <a:t>dan </a:t>
          </a:r>
          <a:r>
            <a:rPr lang="en-ID" sz="2000" b="1" dirty="0" err="1">
              <a:latin typeface="Candara" panose="020E0502030303020204" pitchFamily="34" charset="0"/>
            </a:rPr>
            <a:t>Terjemah</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FEDF52E7-83A9-4F66-BA35-6388C6C86D20}">
      <dgm:prSet custT="1"/>
      <dgm:spPr/>
      <dgm:t>
        <a:bodyPr/>
        <a:lstStyle/>
        <a:p>
          <a:r>
            <a:rPr lang="en-ID" sz="2000" b="1" dirty="0">
              <a:latin typeface="Candara" panose="020E0502030303020204" pitchFamily="34" charset="0"/>
            </a:rPr>
            <a:t>Hukum Tajwid</a:t>
          </a:r>
          <a:endParaRPr 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2BA03FA7-C003-4167-AD11-46B8E15B0792}" type="parTrans" cxnId="{7D30F84B-E9DB-4961-94C6-47F9A30C211C}">
      <dgm:prSet/>
      <dgm:spPr/>
      <dgm:t>
        <a:bodyPr/>
        <a:lstStyle/>
        <a:p>
          <a:endParaRPr lang="en-US"/>
        </a:p>
      </dgm:t>
    </dgm:pt>
    <dgm:pt modelId="{4BAB9939-3B00-4C40-AE50-65A1097B1F02}" type="sibTrans" cxnId="{7D30F84B-E9DB-4961-94C6-47F9A30C211C}">
      <dgm:prSet/>
      <dgm:spPr/>
      <dgm:t>
        <a:bodyPr/>
        <a:lstStyle/>
        <a:p>
          <a:endParaRPr lang="en-US"/>
        </a:p>
      </dgm:t>
    </dgm:pt>
    <dgm:pt modelId="{B11A9D9D-A9DD-4E89-9F71-1936CBD52FB7}">
      <dgm:prSet custT="1"/>
      <dgm:spPr/>
      <dgm:t>
        <a:bodyPr/>
        <a:lstStyle/>
        <a:p>
          <a:r>
            <a:rPr lang="en-ID" sz="2000" b="1" dirty="0" err="1">
              <a:latin typeface="Candara" panose="020E0502030303020204" pitchFamily="34" charset="0"/>
            </a:rPr>
            <a:t>Penjelasan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149D444-5D1E-4DE5-8A94-8AD3B64B3F32}" type="parTrans" cxnId="{1E0A4C04-8442-45F9-A512-BFF7721A7C6E}">
      <dgm:prSet/>
      <dgm:spPr/>
      <dgm:t>
        <a:bodyPr/>
        <a:lstStyle/>
        <a:p>
          <a:endParaRPr lang="en-US"/>
        </a:p>
      </dgm:t>
    </dgm:pt>
    <dgm:pt modelId="{73449237-E0DC-42C4-8D59-8B6CA5BDF464}" type="sibTrans" cxnId="{1E0A4C04-8442-45F9-A512-BFF7721A7C6E}">
      <dgm:prSet/>
      <dgm:spPr/>
      <dgm:t>
        <a:bodyPr/>
        <a:lstStyle/>
        <a:p>
          <a:endParaRPr lang="en-US"/>
        </a:p>
      </dgm:t>
    </dgm:pt>
    <dgm:pt modelId="{0E1A2C92-528E-44E5-98D3-480A577D2D7A}">
      <dgm:prSet phldrT="[Text]" custT="1"/>
      <dgm:spPr/>
      <dgm:t>
        <a:bodyPr/>
        <a:lstStyle/>
        <a:p>
          <a:r>
            <a:rPr lang="en-ID" sz="2000" b="1" dirty="0">
              <a:latin typeface="Candara" panose="020E0502030303020204" pitchFamily="34" charset="0"/>
            </a:rPr>
            <a:t>Isi dan </a:t>
          </a:r>
          <a:r>
            <a:rPr lang="en-ID" sz="2000" b="1" dirty="0" err="1">
              <a:latin typeface="Candara" panose="020E0502030303020204" pitchFamily="34" charset="0"/>
            </a:rPr>
            <a:t>Kandungan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68B56829-8DFD-4AD6-BC11-25130AFFA040}" type="parTrans" cxnId="{3A534BC0-FC1E-4488-957C-12DABBC7EA8D}">
      <dgm:prSet/>
      <dgm:spPr/>
      <dgm:t>
        <a:bodyPr/>
        <a:lstStyle/>
        <a:p>
          <a:endParaRPr lang="en-US"/>
        </a:p>
      </dgm:t>
    </dgm:pt>
    <dgm:pt modelId="{32C99083-7827-42F0-8892-D28DBAED0321}" type="sibTrans" cxnId="{3A534BC0-FC1E-4488-957C-12DABBC7EA8D}">
      <dgm:prSet/>
      <dgm:spPr/>
      <dgm:t>
        <a:bodyPr/>
        <a:lstStyle/>
        <a:p>
          <a:endParaRPr lang="en-US"/>
        </a:p>
      </dgm:t>
    </dgm:pt>
    <dgm:pt modelId="{CE6FEC3B-E94A-41F6-B876-68BD775EF2F5}">
      <dgm:prSet phldrT="[Text]" custT="1"/>
      <dgm:spPr/>
      <dgm:t>
        <a:bodyPr/>
        <a:lstStyle/>
        <a:p>
          <a:r>
            <a:rPr lang="en-ID" sz="2000" b="1" dirty="0" err="1">
              <a:latin typeface="Candara" panose="020E0502030303020204" pitchFamily="34" charset="0"/>
            </a:rPr>
            <a:t>Perilaku</a:t>
          </a:r>
          <a:r>
            <a:rPr lang="en-ID" sz="2000" b="1" dirty="0">
              <a:latin typeface="Candara" panose="020E0502030303020204" pitchFamily="34" charset="0"/>
            </a:rPr>
            <a:t> </a:t>
          </a:r>
          <a:r>
            <a:rPr lang="en-ID" sz="2000" b="1" dirty="0" err="1">
              <a:latin typeface="Candara" panose="020E0502030303020204" pitchFamily="34" charset="0"/>
            </a:rPr>
            <a:t>Cerminan</a:t>
          </a:r>
          <a:r>
            <a:rPr lang="en-ID" sz="2000" b="1" dirty="0">
              <a:latin typeface="Candara" panose="020E0502030303020204" pitchFamily="34" charset="0"/>
            </a:rPr>
            <a:t> Ayat</a:t>
          </a:r>
          <a:endParaRPr lang="en-US" sz="2000"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B395B926-BAA5-4EA1-ABBC-CCD401EAC9F6}" type="parTrans" cxnId="{5DEB476D-9682-429C-AC03-9489A24ACCC8}">
      <dgm:prSet/>
      <dgm:spPr/>
      <dgm:t>
        <a:bodyPr/>
        <a:lstStyle/>
        <a:p>
          <a:endParaRPr lang="en-US"/>
        </a:p>
      </dgm:t>
    </dgm:pt>
    <dgm:pt modelId="{D011C4A5-AF9F-42E5-9F03-A8E1E72EBF74}" type="sibTrans" cxnId="{5DEB476D-9682-429C-AC03-9489A24ACCC8}">
      <dgm:prSet/>
      <dgm:spPr/>
      <dgm:t>
        <a:bodyPr/>
        <a:lstStyle/>
        <a:p>
          <a:endParaRPr lang="en-US"/>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5"/>
      <dgm:spPr/>
    </dgm:pt>
    <dgm:pt modelId="{C991E3F2-A24F-47B0-935F-73A0AFE73FA2}" type="pres">
      <dgm:prSet presAssocID="{C8902F4E-CE50-4915-8529-DD51C0E84165}" presName="connTx" presStyleLbl="parChTrans1D2" presStyleIdx="0" presStyleCnt="5"/>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5" custScaleX="229168" custScaleY="90783"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07B05212-FE41-4980-A8A6-F32C5DA678E1}" type="pres">
      <dgm:prSet presAssocID="{2BA03FA7-C003-4167-AD11-46B8E15B0792}" presName="conn2-1" presStyleLbl="parChTrans1D2" presStyleIdx="1" presStyleCnt="5"/>
      <dgm:spPr/>
    </dgm:pt>
    <dgm:pt modelId="{23A7AE12-B5F7-4EEF-954F-201D0D58DDCA}" type="pres">
      <dgm:prSet presAssocID="{2BA03FA7-C003-4167-AD11-46B8E15B0792}" presName="connTx" presStyleLbl="parChTrans1D2" presStyleIdx="1" presStyleCnt="5"/>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1" presStyleCnt="5"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 modelId="{80C43B3D-D1B7-43AA-AE24-505BC4EE8222}" type="pres">
      <dgm:prSet presAssocID="{D149D444-5D1E-4DE5-8A94-8AD3B64B3F32}" presName="conn2-1" presStyleLbl="parChTrans1D2" presStyleIdx="2" presStyleCnt="5"/>
      <dgm:spPr/>
    </dgm:pt>
    <dgm:pt modelId="{16A91734-B324-457B-9236-E7ED4BD823B3}" type="pres">
      <dgm:prSet presAssocID="{D149D444-5D1E-4DE5-8A94-8AD3B64B3F32}" presName="connTx" presStyleLbl="parChTrans1D2" presStyleIdx="2" presStyleCnt="5"/>
      <dgm:spPr/>
    </dgm:pt>
    <dgm:pt modelId="{289D80BB-FDEB-483A-910E-7FBF72D5DA79}" type="pres">
      <dgm:prSet presAssocID="{B11A9D9D-A9DD-4E89-9F71-1936CBD52FB7}" presName="root2" presStyleCnt="0"/>
      <dgm:spPr/>
    </dgm:pt>
    <dgm:pt modelId="{966D30AB-F7C7-4570-9D01-0E1E360FD6D9}" type="pres">
      <dgm:prSet presAssocID="{B11A9D9D-A9DD-4E89-9F71-1936CBD52FB7}" presName="LevelTwoTextNode" presStyleLbl="node2" presStyleIdx="2" presStyleCnt="5" custScaleX="229168" custScaleY="90783" custRadScaleRad="100751" custRadScaleInc="-171">
        <dgm:presLayoutVars>
          <dgm:chPref val="3"/>
        </dgm:presLayoutVars>
      </dgm:prSet>
      <dgm:spPr/>
    </dgm:pt>
    <dgm:pt modelId="{75822A14-8A7E-4C2F-8B44-B7AD8D044B45}" type="pres">
      <dgm:prSet presAssocID="{B11A9D9D-A9DD-4E89-9F71-1936CBD52FB7}" presName="level3hierChild" presStyleCnt="0"/>
      <dgm:spPr/>
    </dgm:pt>
    <dgm:pt modelId="{FB271E70-81C1-468A-9506-698ED232D105}" type="pres">
      <dgm:prSet presAssocID="{68B56829-8DFD-4AD6-BC11-25130AFFA040}" presName="conn2-1" presStyleLbl="parChTrans1D2" presStyleIdx="3" presStyleCnt="5"/>
      <dgm:spPr/>
    </dgm:pt>
    <dgm:pt modelId="{C1C9B231-21AA-4C8F-AF7A-098415796645}" type="pres">
      <dgm:prSet presAssocID="{68B56829-8DFD-4AD6-BC11-25130AFFA040}" presName="connTx" presStyleLbl="parChTrans1D2" presStyleIdx="3" presStyleCnt="5"/>
      <dgm:spPr/>
    </dgm:pt>
    <dgm:pt modelId="{7701BA8C-EF34-400B-A16D-5843D6683ABC}" type="pres">
      <dgm:prSet presAssocID="{0E1A2C92-528E-44E5-98D3-480A577D2D7A}" presName="root2" presStyleCnt="0"/>
      <dgm:spPr/>
    </dgm:pt>
    <dgm:pt modelId="{1E641D61-810B-4C11-82D4-DE0A5205F86B}" type="pres">
      <dgm:prSet presAssocID="{0E1A2C92-528E-44E5-98D3-480A577D2D7A}" presName="LevelTwoTextNode" presStyleLbl="node2" presStyleIdx="3" presStyleCnt="5" custScaleX="229168" custScaleY="90783" custRadScaleInc="0">
        <dgm:presLayoutVars>
          <dgm:chPref val="3"/>
        </dgm:presLayoutVars>
      </dgm:prSet>
      <dgm:spPr/>
    </dgm:pt>
    <dgm:pt modelId="{66A9FE1A-25A3-4433-B53F-80677BDD2BB8}" type="pres">
      <dgm:prSet presAssocID="{0E1A2C92-528E-44E5-98D3-480A577D2D7A}" presName="level3hierChild" presStyleCnt="0"/>
      <dgm:spPr/>
    </dgm:pt>
    <dgm:pt modelId="{F8DEBD6E-AAD9-4504-8573-6AAEAA7C60C7}" type="pres">
      <dgm:prSet presAssocID="{B395B926-BAA5-4EA1-ABBC-CCD401EAC9F6}" presName="conn2-1" presStyleLbl="parChTrans1D2" presStyleIdx="4" presStyleCnt="5"/>
      <dgm:spPr/>
    </dgm:pt>
    <dgm:pt modelId="{3BB27C79-D33E-4C76-ABFA-874FBC205219}" type="pres">
      <dgm:prSet presAssocID="{B395B926-BAA5-4EA1-ABBC-CCD401EAC9F6}" presName="connTx" presStyleLbl="parChTrans1D2" presStyleIdx="4" presStyleCnt="5"/>
      <dgm:spPr/>
    </dgm:pt>
    <dgm:pt modelId="{AF7B1D7D-C428-416F-BDAC-F872A85C2468}" type="pres">
      <dgm:prSet presAssocID="{CE6FEC3B-E94A-41F6-B876-68BD775EF2F5}" presName="root2" presStyleCnt="0"/>
      <dgm:spPr/>
    </dgm:pt>
    <dgm:pt modelId="{3E0059FA-24FD-46D8-A03F-44D1768B8B72}" type="pres">
      <dgm:prSet presAssocID="{CE6FEC3B-E94A-41F6-B876-68BD775EF2F5}" presName="LevelTwoTextNode" presStyleLbl="node2" presStyleIdx="4" presStyleCnt="5" custScaleX="229168" custScaleY="90783" custRadScaleInc="0">
        <dgm:presLayoutVars>
          <dgm:chPref val="3"/>
        </dgm:presLayoutVars>
      </dgm:prSet>
      <dgm:spPr/>
    </dgm:pt>
    <dgm:pt modelId="{A29B1E62-AAD4-4ACC-8BCD-6542738E6C8A}" type="pres">
      <dgm:prSet presAssocID="{CE6FEC3B-E94A-41F6-B876-68BD775EF2F5}"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1E0A4C04-8442-45F9-A512-BFF7721A7C6E}" srcId="{8D634557-49AE-4FDE-912C-A069DE711DDD}" destId="{B11A9D9D-A9DD-4E89-9F71-1936CBD52FB7}" srcOrd="2" destOrd="0" parTransId="{D149D444-5D1E-4DE5-8A94-8AD3B64B3F32}" sibTransId="{73449237-E0DC-42C4-8D59-8B6CA5BDF464}"/>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DF97B53D-D3EB-43A1-9CD7-742D7A12A1B8}" type="presOf" srcId="{B11A9D9D-A9DD-4E89-9F71-1936CBD52FB7}" destId="{966D30AB-F7C7-4570-9D01-0E1E360FD6D9}" srcOrd="0"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1" destOrd="0" parTransId="{2BA03FA7-C003-4167-AD11-46B8E15B0792}" sibTransId="{4BAB9939-3B00-4C40-AE50-65A1097B1F02}"/>
    <dgm:cxn modelId="{5DEB476D-9682-429C-AC03-9489A24ACCC8}" srcId="{8D634557-49AE-4FDE-912C-A069DE711DDD}" destId="{CE6FEC3B-E94A-41F6-B876-68BD775EF2F5}" srcOrd="4" destOrd="0" parTransId="{B395B926-BAA5-4EA1-ABBC-CCD401EAC9F6}" sibTransId="{D011C4A5-AF9F-42E5-9F03-A8E1E72EBF74}"/>
    <dgm:cxn modelId="{545FE38D-5D89-4F8D-9918-F1D7C5E98FD3}" srcId="{1263706C-3874-48FA-9084-9F31219BD8AC}" destId="{8D634557-49AE-4FDE-912C-A069DE711DDD}" srcOrd="0" destOrd="0" parTransId="{591DFCA5-E106-4BEA-A11E-82652D2FE35C}" sibTransId="{DFD2BBB6-39A8-4DDB-A9CB-042ACF8C4D92}"/>
    <dgm:cxn modelId="{B55965A7-B257-4A47-96A3-8860BB713F2B}" type="presOf" srcId="{0E1A2C92-528E-44E5-98D3-480A577D2D7A}" destId="{1E641D61-810B-4C11-82D4-DE0A5205F86B}" srcOrd="0" destOrd="0" presId="urn:microsoft.com/office/officeart/2005/8/layout/hierarchy2"/>
    <dgm:cxn modelId="{A99414A8-8197-49B5-9651-08AE1AB556B8}" type="presOf" srcId="{CE6FEC3B-E94A-41F6-B876-68BD775EF2F5}" destId="{3E0059FA-24FD-46D8-A03F-44D1768B8B72}" srcOrd="0" destOrd="0" presId="urn:microsoft.com/office/officeart/2005/8/layout/hierarchy2"/>
    <dgm:cxn modelId="{B2F018AB-A6EB-46F8-B93A-BB7FF716EDD6}" type="presOf" srcId="{D149D444-5D1E-4DE5-8A94-8AD3B64B3F32}" destId="{80C43B3D-D1B7-43AA-AE24-505BC4EE8222}" srcOrd="0" destOrd="0" presId="urn:microsoft.com/office/officeart/2005/8/layout/hierarchy2"/>
    <dgm:cxn modelId="{4D1813B0-A8EA-48DB-9D74-072CDA40E180}" type="presOf" srcId="{68B56829-8DFD-4AD6-BC11-25130AFFA040}" destId="{FB271E70-81C1-468A-9506-698ED232D105}" srcOrd="0" destOrd="0" presId="urn:microsoft.com/office/officeart/2005/8/layout/hierarchy2"/>
    <dgm:cxn modelId="{66D2D8B4-ECE6-4608-B96C-13EC7584DF55}" type="presOf" srcId="{B395B926-BAA5-4EA1-ABBC-CCD401EAC9F6}" destId="{F8DEBD6E-AAD9-4504-8573-6AAEAA7C60C7}" srcOrd="0" destOrd="0" presId="urn:microsoft.com/office/officeart/2005/8/layout/hierarchy2"/>
    <dgm:cxn modelId="{729B00B9-5E03-4292-BB5B-A2FF8F99CD5C}" type="presOf" srcId="{D149D444-5D1E-4DE5-8A94-8AD3B64B3F32}" destId="{16A91734-B324-457B-9236-E7ED4BD823B3}" srcOrd="1" destOrd="0" presId="urn:microsoft.com/office/officeart/2005/8/layout/hierarchy2"/>
    <dgm:cxn modelId="{93EB95B9-D5C8-43E0-92F8-E7C556581683}" type="presOf" srcId="{8D634557-49AE-4FDE-912C-A069DE711DDD}" destId="{880BDF31-CB63-4E8A-A0EE-751B5F396BAF}" srcOrd="0" destOrd="0" presId="urn:microsoft.com/office/officeart/2005/8/layout/hierarchy2"/>
    <dgm:cxn modelId="{0E0ABFBE-F34E-489C-BB50-035F3E96D2F2}" type="presOf" srcId="{2BA03FA7-C003-4167-AD11-46B8E15B0792}" destId="{23A7AE12-B5F7-4EEF-954F-201D0D58DDCA}" srcOrd="1" destOrd="0" presId="urn:microsoft.com/office/officeart/2005/8/layout/hierarchy2"/>
    <dgm:cxn modelId="{3A534BC0-FC1E-4488-957C-12DABBC7EA8D}" srcId="{8D634557-49AE-4FDE-912C-A069DE711DDD}" destId="{0E1A2C92-528E-44E5-98D3-480A577D2D7A}" srcOrd="3" destOrd="0" parTransId="{68B56829-8DFD-4AD6-BC11-25130AFFA040}" sibTransId="{32C99083-7827-42F0-8892-D28DBAED0321}"/>
    <dgm:cxn modelId="{892D43C5-5B59-4195-AF6F-95731FC74A11}" type="presOf" srcId="{2BA03FA7-C003-4167-AD11-46B8E15B0792}" destId="{07B05212-FE41-4980-A8A6-F32C5DA678E1}" srcOrd="0" destOrd="0" presId="urn:microsoft.com/office/officeart/2005/8/layout/hierarchy2"/>
    <dgm:cxn modelId="{FDF391EB-BC0F-4035-92C6-D74068ACECAE}" type="presOf" srcId="{68B56829-8DFD-4AD6-BC11-25130AFFA040}" destId="{C1C9B231-21AA-4C8F-AF7A-098415796645}" srcOrd="1" destOrd="0" presId="urn:microsoft.com/office/officeart/2005/8/layout/hierarchy2"/>
    <dgm:cxn modelId="{88FD34F7-5715-42FF-87A0-24392B39CF36}" type="presOf" srcId="{B395B926-BAA5-4EA1-ABBC-CCD401EAC9F6}" destId="{3BB27C79-D33E-4C76-ABFA-874FBC205219}" srcOrd="1" destOrd="0" presId="urn:microsoft.com/office/officeart/2005/8/layout/hierarchy2"/>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C28D5EB9-EE34-44D0-B164-213DD2BD9837}" type="presParOf" srcId="{9A3CA7F6-9FDF-485A-927F-ABF03FA5328E}" destId="{07B05212-FE41-4980-A8A6-F32C5DA678E1}" srcOrd="2"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3"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 modelId="{A8E78565-9D62-4684-B414-EED5BBABFD70}" type="presParOf" srcId="{9A3CA7F6-9FDF-485A-927F-ABF03FA5328E}" destId="{80C43B3D-D1B7-43AA-AE24-505BC4EE8222}" srcOrd="4" destOrd="0" presId="urn:microsoft.com/office/officeart/2005/8/layout/hierarchy2"/>
    <dgm:cxn modelId="{0D6F3278-377E-4ABE-9A73-1748DDE0390E}" type="presParOf" srcId="{80C43B3D-D1B7-43AA-AE24-505BC4EE8222}" destId="{16A91734-B324-457B-9236-E7ED4BD823B3}" srcOrd="0" destOrd="0" presId="urn:microsoft.com/office/officeart/2005/8/layout/hierarchy2"/>
    <dgm:cxn modelId="{29A27232-E9E2-4638-B393-2FFF1972D345}" type="presParOf" srcId="{9A3CA7F6-9FDF-485A-927F-ABF03FA5328E}" destId="{289D80BB-FDEB-483A-910E-7FBF72D5DA79}" srcOrd="5" destOrd="0" presId="urn:microsoft.com/office/officeart/2005/8/layout/hierarchy2"/>
    <dgm:cxn modelId="{6E2BBB77-02FF-429B-A3ED-97435B3CF52F}" type="presParOf" srcId="{289D80BB-FDEB-483A-910E-7FBF72D5DA79}" destId="{966D30AB-F7C7-4570-9D01-0E1E360FD6D9}" srcOrd="0" destOrd="0" presId="urn:microsoft.com/office/officeart/2005/8/layout/hierarchy2"/>
    <dgm:cxn modelId="{21463DEF-806A-4415-B2EC-E549A34988D0}" type="presParOf" srcId="{289D80BB-FDEB-483A-910E-7FBF72D5DA79}" destId="{75822A14-8A7E-4C2F-8B44-B7AD8D044B45}" srcOrd="1" destOrd="0" presId="urn:microsoft.com/office/officeart/2005/8/layout/hierarchy2"/>
    <dgm:cxn modelId="{C2348E53-CC34-4B8D-B0EF-711CD334DDFB}" type="presParOf" srcId="{9A3CA7F6-9FDF-485A-927F-ABF03FA5328E}" destId="{FB271E70-81C1-468A-9506-698ED232D105}" srcOrd="6" destOrd="0" presId="urn:microsoft.com/office/officeart/2005/8/layout/hierarchy2"/>
    <dgm:cxn modelId="{17B0AD36-2559-45F4-A858-619A7BEB69F9}" type="presParOf" srcId="{FB271E70-81C1-468A-9506-698ED232D105}" destId="{C1C9B231-21AA-4C8F-AF7A-098415796645}" srcOrd="0" destOrd="0" presId="urn:microsoft.com/office/officeart/2005/8/layout/hierarchy2"/>
    <dgm:cxn modelId="{3BDD128A-6AA3-47CB-9C0D-B0BBA8727135}" type="presParOf" srcId="{9A3CA7F6-9FDF-485A-927F-ABF03FA5328E}" destId="{7701BA8C-EF34-400B-A16D-5843D6683ABC}" srcOrd="7" destOrd="0" presId="urn:microsoft.com/office/officeart/2005/8/layout/hierarchy2"/>
    <dgm:cxn modelId="{0DC9C8B8-EC29-467A-A80B-6413E5C29BB2}" type="presParOf" srcId="{7701BA8C-EF34-400B-A16D-5843D6683ABC}" destId="{1E641D61-810B-4C11-82D4-DE0A5205F86B}" srcOrd="0" destOrd="0" presId="urn:microsoft.com/office/officeart/2005/8/layout/hierarchy2"/>
    <dgm:cxn modelId="{DD3C1CDF-7267-4BAF-9855-530DD1338EBC}" type="presParOf" srcId="{7701BA8C-EF34-400B-A16D-5843D6683ABC}" destId="{66A9FE1A-25A3-4433-B53F-80677BDD2BB8}" srcOrd="1" destOrd="0" presId="urn:microsoft.com/office/officeart/2005/8/layout/hierarchy2"/>
    <dgm:cxn modelId="{B16B29C9-73A7-4F80-AF8F-F6B3E58F2C68}" type="presParOf" srcId="{9A3CA7F6-9FDF-485A-927F-ABF03FA5328E}" destId="{F8DEBD6E-AAD9-4504-8573-6AAEAA7C60C7}" srcOrd="8" destOrd="0" presId="urn:microsoft.com/office/officeart/2005/8/layout/hierarchy2"/>
    <dgm:cxn modelId="{5C43DB08-A5D2-4011-A9FA-279C21D04BD3}" type="presParOf" srcId="{F8DEBD6E-AAD9-4504-8573-6AAEAA7C60C7}" destId="{3BB27C79-D33E-4C76-ABFA-874FBC205219}" srcOrd="0" destOrd="0" presId="urn:microsoft.com/office/officeart/2005/8/layout/hierarchy2"/>
    <dgm:cxn modelId="{024094C6-2584-4F6B-809B-A2E50D425426}" type="presParOf" srcId="{9A3CA7F6-9FDF-485A-927F-ABF03FA5328E}" destId="{AF7B1D7D-C428-416F-BDAC-F872A85C2468}" srcOrd="9" destOrd="0" presId="urn:microsoft.com/office/officeart/2005/8/layout/hierarchy2"/>
    <dgm:cxn modelId="{52DA0A75-8295-4F50-B210-D6BC75B09993}" type="presParOf" srcId="{AF7B1D7D-C428-416F-BDAC-F872A85C2468}" destId="{3E0059FA-24FD-46D8-A03F-44D1768B8B72}" srcOrd="0" destOrd="0" presId="urn:microsoft.com/office/officeart/2005/8/layout/hierarchy2"/>
    <dgm:cxn modelId="{36914240-8E82-43CC-AFBB-2BDB43CAF853}" type="presParOf" srcId="{AF7B1D7D-C428-416F-BDAC-F872A85C2468}" destId="{A29B1E62-AAD4-4ACC-8BCD-6542738E6C8A}"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a:latin typeface="Candara" panose="020E0502030303020204" pitchFamily="34" charset="0"/>
            </a:rPr>
            <a:t>Hadis </a:t>
          </a:r>
          <a:r>
            <a:rPr lang="en-ID" sz="2400" b="1" dirty="0" err="1">
              <a:latin typeface="Candara" panose="020E0502030303020204" pitchFamily="34" charset="0"/>
            </a:rPr>
            <a:t>tentang</a:t>
          </a:r>
          <a:endParaRPr lang="en-ID" sz="2400" b="1" dirty="0">
            <a:latin typeface="Candara" panose="020E0502030303020204" pitchFamily="34" charset="0"/>
          </a:endParaRPr>
        </a:p>
        <a:p>
          <a:r>
            <a:rPr lang="en-ID" sz="2400" b="1" dirty="0" err="1">
              <a:latin typeface="Candara" panose="020E0502030303020204" pitchFamily="34" charset="0"/>
            </a:rPr>
            <a:t>Etos</a:t>
          </a:r>
          <a:r>
            <a:rPr lang="en-ID" sz="2400" b="1" dirty="0">
              <a:latin typeface="Candara" panose="020E0502030303020204" pitchFamily="34" charset="0"/>
            </a:rPr>
            <a:t> </a:t>
          </a:r>
          <a:r>
            <a:rPr lang="en-ID" sz="2400" b="1" dirty="0" err="1">
              <a:latin typeface="Candara" panose="020E0502030303020204" pitchFamily="34" charset="0"/>
            </a:rPr>
            <a:t>Kerja</a:t>
          </a:r>
          <a:endParaRPr lang="en-US" sz="24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r>
            <a:rPr lang="en-ID" sz="2000" b="1" dirty="0">
              <a:latin typeface="Candara" panose="020E0502030303020204" pitchFamily="34" charset="0"/>
            </a:rPr>
            <a:t>Hadis dan </a:t>
          </a:r>
          <a:r>
            <a:rPr lang="en-ID" sz="2000" b="1" dirty="0" err="1">
              <a:latin typeface="Candara" panose="020E0502030303020204" pitchFamily="34" charset="0"/>
            </a:rPr>
            <a:t>Terjemahnya</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C2E03E37-B56B-4246-811B-B3D003306273}">
      <dgm:prSet custT="1"/>
      <dgm:spPr/>
      <dgm:t>
        <a:bodyPr/>
        <a:lstStyle/>
        <a:p>
          <a:r>
            <a:rPr lang="en-ID" sz="2000" b="1" dirty="0">
              <a:latin typeface="Candara" panose="020E0502030303020204" pitchFamily="34" charset="0"/>
            </a:rPr>
            <a:t>Isi dan </a:t>
          </a:r>
          <a:r>
            <a:rPr lang="en-ID" sz="2000" b="1" dirty="0" err="1">
              <a:latin typeface="Candara" panose="020E0502030303020204" pitchFamily="34" charset="0"/>
            </a:rPr>
            <a:t>Kandungan</a:t>
          </a:r>
          <a:r>
            <a:rPr lang="en-ID" sz="2000" b="1" dirty="0">
              <a:latin typeface="Candara" panose="020E0502030303020204" pitchFamily="34" charset="0"/>
            </a:rPr>
            <a:t> Hadis</a:t>
          </a:r>
          <a:endParaRPr lang="en-US" sz="2000"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F124E7E3-C05F-44F9-B6B2-49F85C3D46B6}" type="parTrans" cxnId="{85EA33EC-3389-44E0-B035-FFA01A5F46BF}">
      <dgm:prSet/>
      <dgm:spPr/>
      <dgm:t>
        <a:bodyPr/>
        <a:lstStyle/>
        <a:p>
          <a:endParaRPr lang="en-US"/>
        </a:p>
      </dgm:t>
    </dgm:pt>
    <dgm:pt modelId="{F8B91313-CD76-4464-8B25-493A2B9066F0}" type="sibTrans" cxnId="{85EA33EC-3389-44E0-B035-FFA01A5F46BF}">
      <dgm:prSet/>
      <dgm:spPr/>
      <dgm:t>
        <a:bodyPr/>
        <a:lstStyle/>
        <a:p>
          <a:endParaRPr lang="en-US"/>
        </a:p>
      </dgm:t>
    </dgm:pt>
    <dgm:pt modelId="{FEDF52E7-83A9-4F66-BA35-6388C6C86D20}">
      <dgm:prSet custT="1"/>
      <dgm:spPr/>
      <dgm:t>
        <a:bodyPr/>
        <a:lstStyle/>
        <a:p>
          <a:r>
            <a:rPr lang="en-ID" sz="2000" b="1" dirty="0" err="1">
              <a:latin typeface="Candara" panose="020E0502030303020204" pitchFamily="34" charset="0"/>
            </a:rPr>
            <a:t>Perilaku</a:t>
          </a:r>
          <a:r>
            <a:rPr lang="en-ID" sz="2000" b="1" dirty="0">
              <a:latin typeface="Candara" panose="020E0502030303020204" pitchFamily="34" charset="0"/>
            </a:rPr>
            <a:t> </a:t>
          </a:r>
          <a:r>
            <a:rPr lang="en-ID" sz="2000" b="1" dirty="0" err="1">
              <a:latin typeface="Candara" panose="020E0502030303020204" pitchFamily="34" charset="0"/>
            </a:rPr>
            <a:t>Cerminan</a:t>
          </a:r>
          <a:r>
            <a:rPr lang="en-ID" sz="2000" b="1" dirty="0">
              <a:latin typeface="Candara" panose="020E0502030303020204" pitchFamily="34" charset="0"/>
            </a:rPr>
            <a:t> Hadis</a:t>
          </a:r>
          <a:endParaRPr 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4BAB9939-3B00-4C40-AE50-65A1097B1F02}" type="sibTrans" cxnId="{7D30F84B-E9DB-4961-94C6-47F9A30C211C}">
      <dgm:prSet/>
      <dgm:spPr/>
      <dgm:t>
        <a:bodyPr/>
        <a:lstStyle/>
        <a:p>
          <a:endParaRPr lang="en-US"/>
        </a:p>
      </dgm:t>
    </dgm:pt>
    <dgm:pt modelId="{2BA03FA7-C003-4167-AD11-46B8E15B0792}" type="parTrans" cxnId="{7D30F84B-E9DB-4961-94C6-47F9A30C211C}">
      <dgm:prSet/>
      <dgm:spPr/>
      <dgm:t>
        <a:bodyPr/>
        <a:lstStyle/>
        <a:p>
          <a:endParaRPr lang="en-US"/>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3"/>
      <dgm:spPr/>
    </dgm:pt>
    <dgm:pt modelId="{C991E3F2-A24F-47B0-935F-73A0AFE73FA2}" type="pres">
      <dgm:prSet presAssocID="{C8902F4E-CE50-4915-8529-DD51C0E84165}" presName="connTx" presStyleLbl="parChTrans1D2" presStyleIdx="0" presStyleCnt="3"/>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3" custScaleX="229168" custScaleY="90783"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FABCEC28-1A1B-47D1-AB47-8827A6DB8002}" type="pres">
      <dgm:prSet presAssocID="{F124E7E3-C05F-44F9-B6B2-49F85C3D46B6}" presName="conn2-1" presStyleLbl="parChTrans1D2" presStyleIdx="1" presStyleCnt="3"/>
      <dgm:spPr/>
    </dgm:pt>
    <dgm:pt modelId="{F7E159E8-2173-42E6-A521-C7AE78125930}" type="pres">
      <dgm:prSet presAssocID="{F124E7E3-C05F-44F9-B6B2-49F85C3D46B6}" presName="connTx" presStyleLbl="parChTrans1D2" presStyleIdx="1" presStyleCnt="3"/>
      <dgm:spPr/>
    </dgm:pt>
    <dgm:pt modelId="{6C1CDCB7-541F-422A-8B06-E7BBA1BC009E}" type="pres">
      <dgm:prSet presAssocID="{C2E03E37-B56B-4246-811B-B3D003306273}" presName="root2" presStyleCnt="0"/>
      <dgm:spPr/>
    </dgm:pt>
    <dgm:pt modelId="{3DAC5E6E-CE9E-4D22-869B-4286A79040F9}" type="pres">
      <dgm:prSet presAssocID="{C2E03E37-B56B-4246-811B-B3D003306273}" presName="LevelTwoTextNode" presStyleLbl="node2" presStyleIdx="1" presStyleCnt="3" custScaleX="229168" custScaleY="90783" custRadScaleRad="100335" custRadScaleInc="530">
        <dgm:presLayoutVars>
          <dgm:chPref val="3"/>
        </dgm:presLayoutVars>
      </dgm:prSet>
      <dgm:spPr/>
    </dgm:pt>
    <dgm:pt modelId="{51B386AF-A7C5-4BF9-BFD8-D47E54D94798}" type="pres">
      <dgm:prSet presAssocID="{C2E03E37-B56B-4246-811B-B3D003306273}" presName="level3hierChild" presStyleCnt="0"/>
      <dgm:spPr/>
    </dgm:pt>
    <dgm:pt modelId="{07B05212-FE41-4980-A8A6-F32C5DA678E1}" type="pres">
      <dgm:prSet presAssocID="{2BA03FA7-C003-4167-AD11-46B8E15B0792}" presName="conn2-1" presStyleLbl="parChTrans1D2" presStyleIdx="2" presStyleCnt="3"/>
      <dgm:spPr/>
    </dgm:pt>
    <dgm:pt modelId="{23A7AE12-B5F7-4EEF-954F-201D0D58DDCA}" type="pres">
      <dgm:prSet presAssocID="{2BA03FA7-C003-4167-AD11-46B8E15B0792}" presName="connTx" presStyleLbl="parChTrans1D2" presStyleIdx="2" presStyleCnt="3"/>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2" presStyleCnt="3"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EBF6095B-2EC2-429E-B9F4-73A8D373076D}" type="presOf" srcId="{F124E7E3-C05F-44F9-B6B2-49F85C3D46B6}" destId="{F7E159E8-2173-42E6-A521-C7AE78125930}" srcOrd="1"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2" destOrd="0" parTransId="{2BA03FA7-C003-4167-AD11-46B8E15B0792}" sibTransId="{4BAB9939-3B00-4C40-AE50-65A1097B1F02}"/>
    <dgm:cxn modelId="{545FE38D-5D89-4F8D-9918-F1D7C5E98FD3}" srcId="{1263706C-3874-48FA-9084-9F31219BD8AC}" destId="{8D634557-49AE-4FDE-912C-A069DE711DDD}" srcOrd="0" destOrd="0" parTransId="{591DFCA5-E106-4BEA-A11E-82652D2FE35C}" sibTransId="{DFD2BBB6-39A8-4DDB-A9CB-042ACF8C4D92}"/>
    <dgm:cxn modelId="{93EB95B9-D5C8-43E0-92F8-E7C556581683}" type="presOf" srcId="{8D634557-49AE-4FDE-912C-A069DE711DDD}" destId="{880BDF31-CB63-4E8A-A0EE-751B5F396BAF}" srcOrd="0" destOrd="0" presId="urn:microsoft.com/office/officeart/2005/8/layout/hierarchy2"/>
    <dgm:cxn modelId="{0E0ABFBE-F34E-489C-BB50-035F3E96D2F2}" type="presOf" srcId="{2BA03FA7-C003-4167-AD11-46B8E15B0792}" destId="{23A7AE12-B5F7-4EEF-954F-201D0D58DDCA}" srcOrd="1" destOrd="0" presId="urn:microsoft.com/office/officeart/2005/8/layout/hierarchy2"/>
    <dgm:cxn modelId="{892D43C5-5B59-4195-AF6F-95731FC74A11}" type="presOf" srcId="{2BA03FA7-C003-4167-AD11-46B8E15B0792}" destId="{07B05212-FE41-4980-A8A6-F32C5DA678E1}" srcOrd="0" destOrd="0" presId="urn:microsoft.com/office/officeart/2005/8/layout/hierarchy2"/>
    <dgm:cxn modelId="{090D8BD2-48A1-45E3-8E25-5F925D62F06B}" type="presOf" srcId="{F124E7E3-C05F-44F9-B6B2-49F85C3D46B6}" destId="{FABCEC28-1A1B-47D1-AB47-8827A6DB8002}" srcOrd="0" destOrd="0" presId="urn:microsoft.com/office/officeart/2005/8/layout/hierarchy2"/>
    <dgm:cxn modelId="{2D4243E0-C23E-48AC-9FCF-8CE6DEBEFB9D}" type="presOf" srcId="{C2E03E37-B56B-4246-811B-B3D003306273}" destId="{3DAC5E6E-CE9E-4D22-869B-4286A79040F9}" srcOrd="0" destOrd="0" presId="urn:microsoft.com/office/officeart/2005/8/layout/hierarchy2"/>
    <dgm:cxn modelId="{85EA33EC-3389-44E0-B035-FFA01A5F46BF}" srcId="{8D634557-49AE-4FDE-912C-A069DE711DDD}" destId="{C2E03E37-B56B-4246-811B-B3D003306273}" srcOrd="1" destOrd="0" parTransId="{F124E7E3-C05F-44F9-B6B2-49F85C3D46B6}" sibTransId="{F8B91313-CD76-4464-8B25-493A2B9066F0}"/>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132C56D9-B4FD-44F6-A24C-E0F97769E5E9}" type="presParOf" srcId="{9A3CA7F6-9FDF-485A-927F-ABF03FA5328E}" destId="{FABCEC28-1A1B-47D1-AB47-8827A6DB8002}" srcOrd="2" destOrd="0" presId="urn:microsoft.com/office/officeart/2005/8/layout/hierarchy2"/>
    <dgm:cxn modelId="{2AEFE5C0-8869-465C-A89F-CB5D8D4368E7}" type="presParOf" srcId="{FABCEC28-1A1B-47D1-AB47-8827A6DB8002}" destId="{F7E159E8-2173-42E6-A521-C7AE78125930}" srcOrd="0" destOrd="0" presId="urn:microsoft.com/office/officeart/2005/8/layout/hierarchy2"/>
    <dgm:cxn modelId="{3C37D550-ED57-4F39-B1C3-A61630DFF7B2}" type="presParOf" srcId="{9A3CA7F6-9FDF-485A-927F-ABF03FA5328E}" destId="{6C1CDCB7-541F-422A-8B06-E7BBA1BC009E}" srcOrd="3" destOrd="0" presId="urn:microsoft.com/office/officeart/2005/8/layout/hierarchy2"/>
    <dgm:cxn modelId="{4BF6745B-70CB-47D5-B94A-E825859C77DC}" type="presParOf" srcId="{6C1CDCB7-541F-422A-8B06-E7BBA1BC009E}" destId="{3DAC5E6E-CE9E-4D22-869B-4286A79040F9}" srcOrd="0" destOrd="0" presId="urn:microsoft.com/office/officeart/2005/8/layout/hierarchy2"/>
    <dgm:cxn modelId="{2763393F-E637-4EB4-ACB4-D008E004D79D}" type="presParOf" srcId="{6C1CDCB7-541F-422A-8B06-E7BBA1BC009E}" destId="{51B386AF-A7C5-4BF9-BFD8-D47E54D94798}" srcOrd="1" destOrd="0" presId="urn:microsoft.com/office/officeart/2005/8/layout/hierarchy2"/>
    <dgm:cxn modelId="{C28D5EB9-EE34-44D0-B164-213DD2BD9837}" type="presParOf" srcId="{9A3CA7F6-9FDF-485A-927F-ABF03FA5328E}" destId="{07B05212-FE41-4980-A8A6-F32C5DA678E1}" srcOrd="4"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5"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dirty="0" err="1">
              <a:latin typeface="Candara" panose="020E0502030303020204" pitchFamily="34" charset="0"/>
            </a:rPr>
            <a:t>Membiasakan</a:t>
          </a:r>
          <a:r>
            <a:rPr lang="en-ID" sz="2400" b="1" dirty="0">
              <a:latin typeface="Candara" panose="020E0502030303020204" pitchFamily="34" charset="0"/>
            </a:rPr>
            <a:t> </a:t>
          </a:r>
          <a:r>
            <a:rPr lang="en-ID" sz="2400" b="1" dirty="0" err="1">
              <a:latin typeface="Candara" panose="020E0502030303020204" pitchFamily="34" charset="0"/>
            </a:rPr>
            <a:t>Diri</a:t>
          </a:r>
          <a:r>
            <a:rPr lang="en-ID" sz="2400" b="1" dirty="0">
              <a:latin typeface="Candara" panose="020E0502030303020204" pitchFamily="34" charset="0"/>
            </a:rPr>
            <a:t> </a:t>
          </a:r>
          <a:r>
            <a:rPr lang="en-ID" sz="2400" b="1" dirty="0" err="1">
              <a:latin typeface="Candara" panose="020E0502030303020204" pitchFamily="34" charset="0"/>
            </a:rPr>
            <a:t>Memiliki</a:t>
          </a:r>
          <a:r>
            <a:rPr lang="en-ID" sz="2400" b="1" dirty="0">
              <a:latin typeface="Candara" panose="020E0502030303020204" pitchFamily="34" charset="0"/>
            </a:rPr>
            <a:t> </a:t>
          </a:r>
          <a:r>
            <a:rPr lang="en-ID" sz="2400" b="1" dirty="0" err="1">
              <a:latin typeface="Candara" panose="020E0502030303020204" pitchFamily="34" charset="0"/>
            </a:rPr>
            <a:t>Etos</a:t>
          </a:r>
          <a:r>
            <a:rPr lang="en-ID" sz="2400" b="1" dirty="0">
              <a:latin typeface="Candara" panose="020E0502030303020204" pitchFamily="34" charset="0"/>
            </a:rPr>
            <a:t> </a:t>
          </a:r>
          <a:r>
            <a:rPr lang="en-ID" sz="2400" b="1" dirty="0" err="1">
              <a:latin typeface="Candara" panose="020E0502030303020204" pitchFamily="34" charset="0"/>
            </a:rPr>
            <a:t>Kerja</a:t>
          </a:r>
          <a:endParaRPr lang="en-US" sz="24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pPr>
            <a:spcAft>
              <a:spcPts val="600"/>
            </a:spcAft>
          </a:pPr>
          <a:r>
            <a:rPr lang="en-ID" sz="2000" b="1" dirty="0" err="1">
              <a:latin typeface="Candara" panose="020E0502030303020204" pitchFamily="34" charset="0"/>
            </a:rPr>
            <a:t>Prinsip</a:t>
          </a:r>
          <a:r>
            <a:rPr lang="en-ID" sz="2000" b="1" dirty="0">
              <a:latin typeface="Candara" panose="020E0502030303020204" pitchFamily="34" charset="0"/>
            </a:rPr>
            <a:t> </a:t>
          </a:r>
          <a:r>
            <a:rPr lang="en-ID" sz="2000" b="1" dirty="0" err="1">
              <a:latin typeface="Candara" panose="020E0502030303020204" pitchFamily="34" charset="0"/>
            </a:rPr>
            <a:t>Etos</a:t>
          </a:r>
          <a:r>
            <a:rPr lang="en-ID" sz="2000" b="1" dirty="0">
              <a:latin typeface="Candara" panose="020E0502030303020204" pitchFamily="34" charset="0"/>
            </a:rPr>
            <a:t> </a:t>
          </a:r>
          <a:r>
            <a:rPr lang="en-ID" sz="2000" b="1" dirty="0" err="1">
              <a:latin typeface="Candara" panose="020E0502030303020204" pitchFamily="34" charset="0"/>
            </a:rPr>
            <a:t>Kerja</a:t>
          </a:r>
          <a:endParaRPr lang="en-ID" sz="2000" b="1" dirty="0">
            <a:latin typeface="Candara" panose="020E0502030303020204" pitchFamily="34" charset="0"/>
          </a:endParaRPr>
        </a:p>
        <a:p>
          <a:pPr>
            <a:spcAft>
              <a:spcPts val="600"/>
            </a:spcAft>
          </a:pPr>
          <a:r>
            <a:rPr lang="en-ID" sz="2000" b="1" dirty="0" err="1">
              <a:latin typeface="Candara" panose="020E0502030303020204" pitchFamily="34" charset="0"/>
            </a:rPr>
            <a:t>secara</a:t>
          </a:r>
          <a:r>
            <a:rPr lang="en-ID" sz="2000" b="1" dirty="0">
              <a:latin typeface="Candara" panose="020E0502030303020204" pitchFamily="34" charset="0"/>
            </a:rPr>
            <a:t> </a:t>
          </a:r>
          <a:r>
            <a:rPr lang="en-ID" sz="2000" b="1" dirty="0" err="1">
              <a:latin typeface="Candara" panose="020E0502030303020204" pitchFamily="34" charset="0"/>
            </a:rPr>
            <a:t>Umum</a:t>
          </a:r>
          <a:endParaRPr lang="en-US" sz="20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C2E03E37-B56B-4246-811B-B3D003306273}">
      <dgm:prSet custT="1"/>
      <dgm:spPr/>
      <dgm:t>
        <a:bodyPr/>
        <a:lstStyle/>
        <a:p>
          <a:pPr>
            <a:spcAft>
              <a:spcPts val="600"/>
            </a:spcAft>
          </a:pPr>
          <a:r>
            <a:rPr lang="en-ID" sz="2000" b="1" dirty="0" err="1">
              <a:latin typeface="Candara" panose="020E0502030303020204" pitchFamily="34" charset="0"/>
            </a:rPr>
            <a:t>Prinsip</a:t>
          </a:r>
          <a:r>
            <a:rPr lang="en-ID" sz="2000" b="1" dirty="0">
              <a:latin typeface="Candara" panose="020E0502030303020204" pitchFamily="34" charset="0"/>
            </a:rPr>
            <a:t> </a:t>
          </a:r>
          <a:r>
            <a:rPr lang="en-ID" sz="2000" b="1" dirty="0" err="1">
              <a:latin typeface="Candara" panose="020E0502030303020204" pitchFamily="34" charset="0"/>
            </a:rPr>
            <a:t>Etos</a:t>
          </a:r>
          <a:r>
            <a:rPr lang="en-ID" sz="2000" b="1" dirty="0">
              <a:latin typeface="Candara" panose="020E0502030303020204" pitchFamily="34" charset="0"/>
            </a:rPr>
            <a:t> </a:t>
          </a:r>
          <a:r>
            <a:rPr lang="en-ID" sz="2000" b="1" dirty="0" err="1">
              <a:latin typeface="Candara" panose="020E0502030303020204" pitchFamily="34" charset="0"/>
            </a:rPr>
            <a:t>Kerja</a:t>
          </a:r>
          <a:endParaRPr lang="en-ID" sz="2000" b="1" dirty="0">
            <a:latin typeface="Candara" panose="020E0502030303020204" pitchFamily="34" charset="0"/>
          </a:endParaRPr>
        </a:p>
        <a:p>
          <a:pPr>
            <a:spcAft>
              <a:spcPts val="600"/>
            </a:spcAft>
          </a:pPr>
          <a:r>
            <a:rPr lang="en-ID" sz="2000" b="1" dirty="0" err="1">
              <a:latin typeface="Candara" panose="020E0502030303020204" pitchFamily="34" charset="0"/>
            </a:rPr>
            <a:t>menurut</a:t>
          </a:r>
          <a:r>
            <a:rPr lang="en-ID" sz="2000" b="1" dirty="0">
              <a:latin typeface="Candara" panose="020E0502030303020204" pitchFamily="34" charset="0"/>
            </a:rPr>
            <a:t> Imam </a:t>
          </a:r>
          <a:r>
            <a:rPr lang="en-ID" sz="2000" b="1" dirty="0" err="1">
              <a:latin typeface="Candara" panose="020E0502030303020204" pitchFamily="34" charset="0"/>
            </a:rPr>
            <a:t>Baihaqi</a:t>
          </a:r>
          <a:endParaRPr lang="en-US" sz="2000" b="1"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F124E7E3-C05F-44F9-B6B2-49F85C3D46B6}" type="parTrans" cxnId="{85EA33EC-3389-44E0-B035-FFA01A5F46BF}">
      <dgm:prSet/>
      <dgm:spPr/>
      <dgm:t>
        <a:bodyPr/>
        <a:lstStyle/>
        <a:p>
          <a:endParaRPr lang="en-US"/>
        </a:p>
      </dgm:t>
    </dgm:pt>
    <dgm:pt modelId="{F8B91313-CD76-4464-8B25-493A2B9066F0}" type="sibTrans" cxnId="{85EA33EC-3389-44E0-B035-FFA01A5F46BF}">
      <dgm:prSet/>
      <dgm:spPr/>
      <dgm:t>
        <a:bodyPr/>
        <a:lstStyle/>
        <a:p>
          <a:endParaRPr lang="en-US"/>
        </a:p>
      </dgm:t>
    </dgm:pt>
    <dgm:pt modelId="{FEDF52E7-83A9-4F66-BA35-6388C6C86D20}">
      <dgm:prSet custT="1"/>
      <dgm:spPr/>
      <dgm:t>
        <a:bodyPr/>
        <a:lstStyle/>
        <a:p>
          <a:r>
            <a:rPr lang="en-ID" sz="2000" b="1" dirty="0" err="1">
              <a:latin typeface="Candara" panose="020E0502030303020204" pitchFamily="34" charset="0"/>
            </a:rPr>
            <a:t>Manfaat</a:t>
          </a:r>
          <a:r>
            <a:rPr lang="en-ID" sz="2000" b="1" dirty="0">
              <a:latin typeface="Candara" panose="020E0502030303020204" pitchFamily="34" charset="0"/>
            </a:rPr>
            <a:t> </a:t>
          </a:r>
          <a:r>
            <a:rPr lang="en-ID" sz="2000" b="1" dirty="0" err="1">
              <a:latin typeface="Candara" panose="020E0502030303020204" pitchFamily="34" charset="0"/>
            </a:rPr>
            <a:t>Bekerja</a:t>
          </a:r>
          <a:r>
            <a:rPr lang="en-ID" sz="2000" b="1" dirty="0">
              <a:latin typeface="Candara" panose="020E0502030303020204" pitchFamily="34" charset="0"/>
            </a:rPr>
            <a:t> </a:t>
          </a:r>
          <a:r>
            <a:rPr lang="en-ID" sz="2000" b="1" dirty="0" err="1">
              <a:latin typeface="Candara" panose="020E0502030303020204" pitchFamily="34" charset="0"/>
            </a:rPr>
            <a:t>Keras</a:t>
          </a:r>
          <a:endParaRPr lang="en-US" sz="2000"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4BAB9939-3B00-4C40-AE50-65A1097B1F02}" type="sibTrans" cxnId="{7D30F84B-E9DB-4961-94C6-47F9A30C211C}">
      <dgm:prSet/>
      <dgm:spPr/>
      <dgm:t>
        <a:bodyPr/>
        <a:lstStyle/>
        <a:p>
          <a:endParaRPr lang="en-US"/>
        </a:p>
      </dgm:t>
    </dgm:pt>
    <dgm:pt modelId="{2BA03FA7-C003-4167-AD11-46B8E15B0792}" type="parTrans" cxnId="{7D30F84B-E9DB-4961-94C6-47F9A30C211C}">
      <dgm:prSet/>
      <dgm:spPr/>
      <dgm:t>
        <a:bodyPr/>
        <a:lstStyle/>
        <a:p>
          <a:endParaRPr lang="en-US"/>
        </a:p>
      </dgm:t>
    </dgm:pt>
    <dgm:pt modelId="{DB1E4E94-A0C0-4456-9419-38BD50FCCBA3}">
      <dgm:prSet custT="1"/>
      <dgm:spPr/>
      <dgm:t>
        <a:bodyPr/>
        <a:lstStyle/>
        <a:p>
          <a:pPr>
            <a:spcAft>
              <a:spcPts val="600"/>
            </a:spcAft>
          </a:pPr>
          <a:r>
            <a:rPr lang="en-ID" sz="2000" b="1" dirty="0">
              <a:latin typeface="Candara" panose="020E0502030303020204" pitchFamily="34" charset="0"/>
            </a:rPr>
            <a:t>Cara </a:t>
          </a:r>
          <a:r>
            <a:rPr lang="en-ID" sz="2000" b="1" dirty="0" err="1">
              <a:latin typeface="Candara" panose="020E0502030303020204" pitchFamily="34" charset="0"/>
            </a:rPr>
            <a:t>Membiasakan</a:t>
          </a:r>
          <a:endParaRPr lang="en-ID" sz="2000" b="1" dirty="0">
            <a:latin typeface="Candara" panose="020E0502030303020204" pitchFamily="34" charset="0"/>
          </a:endParaRPr>
        </a:p>
        <a:p>
          <a:pPr>
            <a:spcAft>
              <a:spcPts val="600"/>
            </a:spcAft>
          </a:pPr>
          <a:r>
            <a:rPr lang="en-ID" sz="2000" b="1" dirty="0" err="1">
              <a:latin typeface="Candara" panose="020E0502030303020204" pitchFamily="34" charset="0"/>
            </a:rPr>
            <a:t>Etos</a:t>
          </a:r>
          <a:r>
            <a:rPr lang="en-ID" sz="2000" b="1" dirty="0">
              <a:latin typeface="Candara" panose="020E0502030303020204" pitchFamily="34" charset="0"/>
            </a:rPr>
            <a:t> </a:t>
          </a:r>
          <a:r>
            <a:rPr lang="en-ID" sz="2000" b="1" dirty="0" err="1">
              <a:latin typeface="Candara" panose="020E0502030303020204" pitchFamily="34" charset="0"/>
            </a:rPr>
            <a:t>Kerja</a:t>
          </a:r>
          <a:r>
            <a:rPr lang="en-ID" sz="2000" b="1" dirty="0">
              <a:latin typeface="Candara" panose="020E0502030303020204" pitchFamily="34" charset="0"/>
            </a:rPr>
            <a:t> </a:t>
          </a:r>
          <a:endParaRPr lang="en-US" sz="2000"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ADC19334-D8E0-4751-9237-B1162C4BE8BB}" type="sibTrans" cxnId="{89846F9D-BCA3-4836-8D3F-A7303C77D80E}">
      <dgm:prSet/>
      <dgm:spPr/>
      <dgm:t>
        <a:bodyPr/>
        <a:lstStyle/>
        <a:p>
          <a:endParaRPr lang="en-ID"/>
        </a:p>
      </dgm:t>
    </dgm:pt>
    <dgm:pt modelId="{8F380787-CBA0-4612-AB50-64F96DA835D8}" type="parTrans" cxnId="{89846F9D-BCA3-4836-8D3F-A7303C77D80E}">
      <dgm:prSet/>
      <dgm:spPr/>
      <dgm:t>
        <a:bodyPr/>
        <a:lstStyle/>
        <a:p>
          <a:endParaRPr lang="en-ID"/>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4"/>
      <dgm:spPr/>
    </dgm:pt>
    <dgm:pt modelId="{C991E3F2-A24F-47B0-935F-73A0AFE73FA2}" type="pres">
      <dgm:prSet presAssocID="{C8902F4E-CE50-4915-8529-DD51C0E84165}" presName="connTx" presStyleLbl="parChTrans1D2" presStyleIdx="0" presStyleCnt="4"/>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4" custScaleX="229168" custScaleY="90783"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FABCEC28-1A1B-47D1-AB47-8827A6DB8002}" type="pres">
      <dgm:prSet presAssocID="{F124E7E3-C05F-44F9-B6B2-49F85C3D46B6}" presName="conn2-1" presStyleLbl="parChTrans1D2" presStyleIdx="1" presStyleCnt="4"/>
      <dgm:spPr/>
    </dgm:pt>
    <dgm:pt modelId="{F7E159E8-2173-42E6-A521-C7AE78125930}" type="pres">
      <dgm:prSet presAssocID="{F124E7E3-C05F-44F9-B6B2-49F85C3D46B6}" presName="connTx" presStyleLbl="parChTrans1D2" presStyleIdx="1" presStyleCnt="4"/>
      <dgm:spPr/>
    </dgm:pt>
    <dgm:pt modelId="{6C1CDCB7-541F-422A-8B06-E7BBA1BC009E}" type="pres">
      <dgm:prSet presAssocID="{C2E03E37-B56B-4246-811B-B3D003306273}" presName="root2" presStyleCnt="0"/>
      <dgm:spPr/>
    </dgm:pt>
    <dgm:pt modelId="{3DAC5E6E-CE9E-4D22-869B-4286A79040F9}" type="pres">
      <dgm:prSet presAssocID="{C2E03E37-B56B-4246-811B-B3D003306273}" presName="LevelTwoTextNode" presStyleLbl="node2" presStyleIdx="1" presStyleCnt="4" custScaleX="229168" custScaleY="90783" custRadScaleRad="100335" custRadScaleInc="530">
        <dgm:presLayoutVars>
          <dgm:chPref val="3"/>
        </dgm:presLayoutVars>
      </dgm:prSet>
      <dgm:spPr/>
    </dgm:pt>
    <dgm:pt modelId="{51B386AF-A7C5-4BF9-BFD8-D47E54D94798}" type="pres">
      <dgm:prSet presAssocID="{C2E03E37-B56B-4246-811B-B3D003306273}" presName="level3hierChild" presStyleCnt="0"/>
      <dgm:spPr/>
    </dgm:pt>
    <dgm:pt modelId="{07B05212-FE41-4980-A8A6-F32C5DA678E1}" type="pres">
      <dgm:prSet presAssocID="{2BA03FA7-C003-4167-AD11-46B8E15B0792}" presName="conn2-1" presStyleLbl="parChTrans1D2" presStyleIdx="2" presStyleCnt="4"/>
      <dgm:spPr/>
    </dgm:pt>
    <dgm:pt modelId="{23A7AE12-B5F7-4EEF-954F-201D0D58DDCA}" type="pres">
      <dgm:prSet presAssocID="{2BA03FA7-C003-4167-AD11-46B8E15B0792}" presName="connTx" presStyleLbl="parChTrans1D2" presStyleIdx="2" presStyleCnt="4"/>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2" presStyleCnt="4"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 modelId="{C7D805DD-0D47-4E59-BBA4-B4B5807CFCDC}" type="pres">
      <dgm:prSet presAssocID="{8F380787-CBA0-4612-AB50-64F96DA835D8}" presName="conn2-1" presStyleLbl="parChTrans1D2" presStyleIdx="3" presStyleCnt="4"/>
      <dgm:spPr/>
    </dgm:pt>
    <dgm:pt modelId="{0D288900-7F6D-4139-ACCF-136BD0831390}" type="pres">
      <dgm:prSet presAssocID="{8F380787-CBA0-4612-AB50-64F96DA835D8}" presName="connTx" presStyleLbl="parChTrans1D2" presStyleIdx="3" presStyleCnt="4"/>
      <dgm:spPr/>
    </dgm:pt>
    <dgm:pt modelId="{1D35DFE6-0748-47B9-BBBE-64AAFB0EC17D}" type="pres">
      <dgm:prSet presAssocID="{DB1E4E94-A0C0-4456-9419-38BD50FCCBA3}" presName="root2" presStyleCnt="0"/>
      <dgm:spPr/>
    </dgm:pt>
    <dgm:pt modelId="{C1611C2D-6934-4528-BAB1-4E97C6BC7B72}" type="pres">
      <dgm:prSet presAssocID="{DB1E4E94-A0C0-4456-9419-38BD50FCCBA3}" presName="LevelTwoTextNode" presStyleLbl="node2" presStyleIdx="3" presStyleCnt="4" custScaleX="224651" custLinFactNeighborX="2238" custLinFactNeighborY="-4529">
        <dgm:presLayoutVars>
          <dgm:chPref val="3"/>
        </dgm:presLayoutVars>
      </dgm:prSet>
      <dgm:spPr/>
    </dgm:pt>
    <dgm:pt modelId="{9EEAE6AD-74B8-40A6-8D39-42019C24C1E6}" type="pres">
      <dgm:prSet presAssocID="{DB1E4E94-A0C0-4456-9419-38BD50FCCBA3}"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912D5A10-11D3-486B-BFEE-F10C12099F60}" type="presOf" srcId="{1263706C-3874-48FA-9084-9F31219BD8AC}" destId="{9ED99AA9-0A94-461F-9CCE-3327836CE70A}"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EBF6095B-2EC2-429E-B9F4-73A8D373076D}" type="presOf" srcId="{F124E7E3-C05F-44F9-B6B2-49F85C3D46B6}" destId="{F7E159E8-2173-42E6-A521-C7AE78125930}" srcOrd="1" destOrd="0" presId="urn:microsoft.com/office/officeart/2005/8/layout/hierarchy2"/>
    <dgm:cxn modelId="{1D466D43-DF81-417D-B535-B469D0ABF478}" type="presOf" srcId="{8F380787-CBA0-4612-AB50-64F96DA835D8}" destId="{C7D805DD-0D47-4E59-BBA4-B4B5807CFCDC}" srcOrd="0"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905BAA6A-2F16-4899-8B42-212B46F90BD2}" type="presOf" srcId="{DB1E4E94-A0C0-4456-9419-38BD50FCCBA3}" destId="{C1611C2D-6934-4528-BAB1-4E97C6BC7B72}"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2" destOrd="0" parTransId="{2BA03FA7-C003-4167-AD11-46B8E15B0792}" sibTransId="{4BAB9939-3B00-4C40-AE50-65A1097B1F02}"/>
    <dgm:cxn modelId="{545FE38D-5D89-4F8D-9918-F1D7C5E98FD3}" srcId="{1263706C-3874-48FA-9084-9F31219BD8AC}" destId="{8D634557-49AE-4FDE-912C-A069DE711DDD}" srcOrd="0" destOrd="0" parTransId="{591DFCA5-E106-4BEA-A11E-82652D2FE35C}" sibTransId="{DFD2BBB6-39A8-4DDB-A9CB-042ACF8C4D92}"/>
    <dgm:cxn modelId="{6BA5599B-3E57-4503-8123-771001C6BF67}" type="presOf" srcId="{8F380787-CBA0-4612-AB50-64F96DA835D8}" destId="{0D288900-7F6D-4139-ACCF-136BD0831390}" srcOrd="1" destOrd="0" presId="urn:microsoft.com/office/officeart/2005/8/layout/hierarchy2"/>
    <dgm:cxn modelId="{89846F9D-BCA3-4836-8D3F-A7303C77D80E}" srcId="{8D634557-49AE-4FDE-912C-A069DE711DDD}" destId="{DB1E4E94-A0C0-4456-9419-38BD50FCCBA3}" srcOrd="3" destOrd="0" parTransId="{8F380787-CBA0-4612-AB50-64F96DA835D8}" sibTransId="{ADC19334-D8E0-4751-9237-B1162C4BE8BB}"/>
    <dgm:cxn modelId="{93EB95B9-D5C8-43E0-92F8-E7C556581683}" type="presOf" srcId="{8D634557-49AE-4FDE-912C-A069DE711DDD}" destId="{880BDF31-CB63-4E8A-A0EE-751B5F396BAF}" srcOrd="0" destOrd="0" presId="urn:microsoft.com/office/officeart/2005/8/layout/hierarchy2"/>
    <dgm:cxn modelId="{0E0ABFBE-F34E-489C-BB50-035F3E96D2F2}" type="presOf" srcId="{2BA03FA7-C003-4167-AD11-46B8E15B0792}" destId="{23A7AE12-B5F7-4EEF-954F-201D0D58DDCA}" srcOrd="1" destOrd="0" presId="urn:microsoft.com/office/officeart/2005/8/layout/hierarchy2"/>
    <dgm:cxn modelId="{892D43C5-5B59-4195-AF6F-95731FC74A11}" type="presOf" srcId="{2BA03FA7-C003-4167-AD11-46B8E15B0792}" destId="{07B05212-FE41-4980-A8A6-F32C5DA678E1}" srcOrd="0" destOrd="0" presId="urn:microsoft.com/office/officeart/2005/8/layout/hierarchy2"/>
    <dgm:cxn modelId="{090D8BD2-48A1-45E3-8E25-5F925D62F06B}" type="presOf" srcId="{F124E7E3-C05F-44F9-B6B2-49F85C3D46B6}" destId="{FABCEC28-1A1B-47D1-AB47-8827A6DB8002}" srcOrd="0" destOrd="0" presId="urn:microsoft.com/office/officeart/2005/8/layout/hierarchy2"/>
    <dgm:cxn modelId="{2D4243E0-C23E-48AC-9FCF-8CE6DEBEFB9D}" type="presOf" srcId="{C2E03E37-B56B-4246-811B-B3D003306273}" destId="{3DAC5E6E-CE9E-4D22-869B-4286A79040F9}" srcOrd="0" destOrd="0" presId="urn:microsoft.com/office/officeart/2005/8/layout/hierarchy2"/>
    <dgm:cxn modelId="{85EA33EC-3389-44E0-B035-FFA01A5F46BF}" srcId="{8D634557-49AE-4FDE-912C-A069DE711DDD}" destId="{C2E03E37-B56B-4246-811B-B3D003306273}" srcOrd="1" destOrd="0" parTransId="{F124E7E3-C05F-44F9-B6B2-49F85C3D46B6}" sibTransId="{F8B91313-CD76-4464-8B25-493A2B9066F0}"/>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132C56D9-B4FD-44F6-A24C-E0F97769E5E9}" type="presParOf" srcId="{9A3CA7F6-9FDF-485A-927F-ABF03FA5328E}" destId="{FABCEC28-1A1B-47D1-AB47-8827A6DB8002}" srcOrd="2" destOrd="0" presId="urn:microsoft.com/office/officeart/2005/8/layout/hierarchy2"/>
    <dgm:cxn modelId="{2AEFE5C0-8869-465C-A89F-CB5D8D4368E7}" type="presParOf" srcId="{FABCEC28-1A1B-47D1-AB47-8827A6DB8002}" destId="{F7E159E8-2173-42E6-A521-C7AE78125930}" srcOrd="0" destOrd="0" presId="urn:microsoft.com/office/officeart/2005/8/layout/hierarchy2"/>
    <dgm:cxn modelId="{3C37D550-ED57-4F39-B1C3-A61630DFF7B2}" type="presParOf" srcId="{9A3CA7F6-9FDF-485A-927F-ABF03FA5328E}" destId="{6C1CDCB7-541F-422A-8B06-E7BBA1BC009E}" srcOrd="3" destOrd="0" presId="urn:microsoft.com/office/officeart/2005/8/layout/hierarchy2"/>
    <dgm:cxn modelId="{4BF6745B-70CB-47D5-B94A-E825859C77DC}" type="presParOf" srcId="{6C1CDCB7-541F-422A-8B06-E7BBA1BC009E}" destId="{3DAC5E6E-CE9E-4D22-869B-4286A79040F9}" srcOrd="0" destOrd="0" presId="urn:microsoft.com/office/officeart/2005/8/layout/hierarchy2"/>
    <dgm:cxn modelId="{2763393F-E637-4EB4-ACB4-D008E004D79D}" type="presParOf" srcId="{6C1CDCB7-541F-422A-8B06-E7BBA1BC009E}" destId="{51B386AF-A7C5-4BF9-BFD8-D47E54D94798}" srcOrd="1" destOrd="0" presId="urn:microsoft.com/office/officeart/2005/8/layout/hierarchy2"/>
    <dgm:cxn modelId="{C28D5EB9-EE34-44D0-B164-213DD2BD9837}" type="presParOf" srcId="{9A3CA7F6-9FDF-485A-927F-ABF03FA5328E}" destId="{07B05212-FE41-4980-A8A6-F32C5DA678E1}" srcOrd="4"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5"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 modelId="{C725FC4D-D15B-4A73-BF56-4438200CBE6F}" type="presParOf" srcId="{9A3CA7F6-9FDF-485A-927F-ABF03FA5328E}" destId="{C7D805DD-0D47-4E59-BBA4-B4B5807CFCDC}" srcOrd="6" destOrd="0" presId="urn:microsoft.com/office/officeart/2005/8/layout/hierarchy2"/>
    <dgm:cxn modelId="{35E2357E-9AF4-4CD5-97D5-DAD16F464EC4}" type="presParOf" srcId="{C7D805DD-0D47-4E59-BBA4-B4B5807CFCDC}" destId="{0D288900-7F6D-4139-ACCF-136BD0831390}" srcOrd="0" destOrd="0" presId="urn:microsoft.com/office/officeart/2005/8/layout/hierarchy2"/>
    <dgm:cxn modelId="{4847DB95-3337-4266-93B8-71839C4BF281}" type="presParOf" srcId="{9A3CA7F6-9FDF-485A-927F-ABF03FA5328E}" destId="{1D35DFE6-0748-47B9-BBBE-64AAFB0EC17D}" srcOrd="7" destOrd="0" presId="urn:microsoft.com/office/officeart/2005/8/layout/hierarchy2"/>
    <dgm:cxn modelId="{38E06C92-5293-43BE-A5F3-3A2DDCEE60C7}" type="presParOf" srcId="{1D35DFE6-0748-47B9-BBBE-64AAFB0EC17D}" destId="{C1611C2D-6934-4528-BAB1-4E97C6BC7B72}" srcOrd="0" destOrd="0" presId="urn:microsoft.com/office/officeart/2005/8/layout/hierarchy2"/>
    <dgm:cxn modelId="{58787363-E274-4957-9230-34C0087A6D39}" type="presParOf" srcId="{1D35DFE6-0748-47B9-BBBE-64AAFB0EC17D}" destId="{9EEAE6AD-74B8-40A6-8D39-42019C24C1E6}"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a:latin typeface="Candara" panose="020E0502030303020204" pitchFamily="34" charset="0"/>
            </a:rPr>
            <a:t>Q.S. At-</a:t>
          </a:r>
          <a:r>
            <a:rPr lang="en-ID" sz="2400" b="1" kern="1200" dirty="0" err="1">
              <a:latin typeface="Candara" panose="020E0502030303020204" pitchFamily="34" charset="0"/>
            </a:rPr>
            <a:t>Taubah</a:t>
          </a:r>
          <a:r>
            <a:rPr lang="en-ID" sz="2400" b="1" kern="1200" dirty="0">
              <a:latin typeface="Candara" panose="020E0502030303020204" pitchFamily="34" charset="0"/>
            </a:rPr>
            <a:t>/9: 105 </a:t>
          </a:r>
          <a:r>
            <a:rPr lang="en-ID" sz="2400" b="1" kern="1200" dirty="0" err="1">
              <a:latin typeface="Candara" panose="020E0502030303020204" pitchFamily="34" charset="0"/>
            </a:rPr>
            <a:t>tentang</a:t>
          </a:r>
          <a:r>
            <a:rPr lang="en-ID" sz="2400" b="1" kern="1200" dirty="0">
              <a:latin typeface="Candara" panose="020E0502030303020204" pitchFamily="34" charset="0"/>
            </a:rPr>
            <a:t> </a:t>
          </a:r>
          <a:r>
            <a:rPr lang="en-ID" sz="2400" b="1" kern="1200" dirty="0" err="1">
              <a:latin typeface="Candara" panose="020E0502030303020204" pitchFamily="34" charset="0"/>
            </a:rPr>
            <a:t>Etos</a:t>
          </a:r>
          <a:r>
            <a:rPr lang="en-ID" sz="2400" b="1" kern="1200" dirty="0">
              <a:latin typeface="Candara" panose="020E0502030303020204" pitchFamily="34" charset="0"/>
            </a:rPr>
            <a:t> </a:t>
          </a:r>
          <a:r>
            <a:rPr lang="en-ID" sz="2400" b="1" kern="1200" dirty="0" err="1">
              <a:latin typeface="Candara" panose="020E0502030303020204" pitchFamily="34" charset="0"/>
            </a:rPr>
            <a:t>Kerja</a:t>
          </a:r>
          <a:endParaRPr lang="en-US" sz="2400" kern="1200" dirty="0"/>
        </a:p>
      </dsp:txBody>
      <dsp:txXfrm>
        <a:off x="61612" y="1168860"/>
        <a:ext cx="3119897" cy="1726279"/>
      </dsp:txXfrm>
    </dsp:sp>
    <dsp:sp modelId="{FFF445BA-DC5F-4B2B-B0FD-32C990D5C85C}">
      <dsp:nvSpPr>
        <dsp:cNvPr id="0" name=""/>
        <dsp:cNvSpPr/>
      </dsp:nvSpPr>
      <dsp:spPr>
        <a:xfrm rot="17454086">
          <a:off x="2730522" y="1283519"/>
          <a:ext cx="1569228" cy="30995"/>
        </a:xfrm>
        <a:custGeom>
          <a:avLst/>
          <a:gdLst/>
          <a:ahLst/>
          <a:cxnLst/>
          <a:rect l="0" t="0" r="0" b="0"/>
          <a:pathLst>
            <a:path>
              <a:moveTo>
                <a:pt x="0" y="15497"/>
              </a:moveTo>
              <a:lnTo>
                <a:pt x="1569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5906" y="1259786"/>
        <a:ext cx="78461" cy="78461"/>
      </dsp:txXfrm>
    </dsp:sp>
    <dsp:sp modelId="{477FD3AC-7ED4-4B99-A4AD-1F4DC6219569}">
      <dsp:nvSpPr>
        <dsp:cNvPr id="0" name=""/>
        <dsp:cNvSpPr/>
      </dsp:nvSpPr>
      <dsp:spPr>
        <a:xfrm>
          <a:off x="3795057" y="248383"/>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ID" sz="2000" b="1" kern="1200" dirty="0">
              <a:latin typeface="Candara" panose="020E0502030303020204" pitchFamily="34" charset="0"/>
            </a:rPr>
            <a:t>Q.S. At-</a:t>
          </a:r>
          <a:r>
            <a:rPr lang="en-ID" sz="2000" b="1" kern="1200" dirty="0" err="1">
              <a:latin typeface="Candara" panose="020E0502030303020204" pitchFamily="34" charset="0"/>
            </a:rPr>
            <a:t>Taubah</a:t>
          </a:r>
          <a:r>
            <a:rPr lang="en-ID" sz="2000" b="1" kern="1200" dirty="0">
              <a:latin typeface="Candara" panose="020E0502030303020204" pitchFamily="34" charset="0"/>
            </a:rPr>
            <a:t>/9: 105</a:t>
          </a:r>
        </a:p>
        <a:p>
          <a:pPr marL="0" lvl="0" indent="0" algn="ctr" defTabSz="889000">
            <a:lnSpc>
              <a:spcPct val="90000"/>
            </a:lnSpc>
            <a:spcBef>
              <a:spcPct val="0"/>
            </a:spcBef>
            <a:spcAft>
              <a:spcPts val="600"/>
            </a:spcAft>
            <a:buNone/>
          </a:pPr>
          <a:r>
            <a:rPr lang="en-ID" sz="2000" b="1" kern="1200" dirty="0">
              <a:latin typeface="Candara" panose="020E0502030303020204" pitchFamily="34" charset="0"/>
            </a:rPr>
            <a:t>dan </a:t>
          </a:r>
          <a:r>
            <a:rPr lang="en-ID" sz="2000" b="1" kern="1200" dirty="0" err="1">
              <a:latin typeface="Candara" panose="020E0502030303020204" pitchFamily="34" charset="0"/>
            </a:rPr>
            <a:t>Terjemah</a:t>
          </a:r>
          <a:endParaRPr lang="en-US" sz="2000" kern="1200" dirty="0"/>
        </a:p>
      </dsp:txBody>
      <dsp:txXfrm>
        <a:off x="3813664" y="266990"/>
        <a:ext cx="3170222" cy="598085"/>
      </dsp:txXfrm>
    </dsp:sp>
    <dsp:sp modelId="{07B05212-FE41-4980-A8A6-F32C5DA678E1}">
      <dsp:nvSpPr>
        <dsp:cNvPr id="0" name=""/>
        <dsp:cNvSpPr/>
      </dsp:nvSpPr>
      <dsp:spPr>
        <a:xfrm rot="18425937">
          <a:off x="3051073" y="1646367"/>
          <a:ext cx="928127" cy="30995"/>
        </a:xfrm>
        <a:custGeom>
          <a:avLst/>
          <a:gdLst/>
          <a:ahLst/>
          <a:cxnLst/>
          <a:rect l="0" t="0" r="0" b="0"/>
          <a:pathLst>
            <a:path>
              <a:moveTo>
                <a:pt x="0" y="15497"/>
              </a:moveTo>
              <a:lnTo>
                <a:pt x="928127"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933" y="1638661"/>
        <a:ext cx="46406" cy="46406"/>
      </dsp:txXfrm>
    </dsp:sp>
    <dsp:sp modelId="{819E0EE1-EFDD-4BCC-AB9E-8C4E42CBCF62}">
      <dsp:nvSpPr>
        <dsp:cNvPr id="0" name=""/>
        <dsp:cNvSpPr/>
      </dsp:nvSpPr>
      <dsp:spPr>
        <a:xfrm>
          <a:off x="3795057" y="988653"/>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Hukum Tajwid</a:t>
          </a:r>
          <a:endParaRPr lang="en-US" sz="2000" kern="1200" dirty="0"/>
        </a:p>
      </dsp:txBody>
      <dsp:txXfrm>
        <a:off x="3812811" y="1006407"/>
        <a:ext cx="3151704" cy="570645"/>
      </dsp:txXfrm>
    </dsp:sp>
    <dsp:sp modelId="{80C43B3D-D1B7-43AA-AE24-505BC4EE8222}">
      <dsp:nvSpPr>
        <dsp:cNvPr id="0" name=""/>
        <dsp:cNvSpPr/>
      </dsp:nvSpPr>
      <dsp:spPr>
        <a:xfrm rot="21510531">
          <a:off x="3235122" y="2009215"/>
          <a:ext cx="560029" cy="30995"/>
        </a:xfrm>
        <a:custGeom>
          <a:avLst/>
          <a:gdLst/>
          <a:ahLst/>
          <a:cxnLst/>
          <a:rect l="0" t="0" r="0" b="0"/>
          <a:pathLst>
            <a:path>
              <a:moveTo>
                <a:pt x="0" y="15497"/>
              </a:moveTo>
              <a:lnTo>
                <a:pt x="5600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36" y="2010712"/>
        <a:ext cx="28001" cy="28001"/>
      </dsp:txXfrm>
    </dsp:sp>
    <dsp:sp modelId="{966D30AB-F7C7-4570-9D01-0E1E360FD6D9}">
      <dsp:nvSpPr>
        <dsp:cNvPr id="0" name=""/>
        <dsp:cNvSpPr/>
      </dsp:nvSpPr>
      <dsp:spPr>
        <a:xfrm>
          <a:off x="3795057" y="169977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Penjelasan</a:t>
          </a:r>
          <a:r>
            <a:rPr lang="en-ID" sz="2000" b="1" kern="1200" dirty="0">
              <a:latin typeface="Candara" panose="020E0502030303020204" pitchFamily="34" charset="0"/>
            </a:rPr>
            <a:t> Ayat</a:t>
          </a:r>
          <a:endParaRPr lang="en-US" sz="2000" kern="1200" dirty="0"/>
        </a:p>
      </dsp:txBody>
      <dsp:txXfrm>
        <a:off x="3813664" y="1718383"/>
        <a:ext cx="3170222" cy="598085"/>
      </dsp:txXfrm>
    </dsp:sp>
    <dsp:sp modelId="{FB271E70-81C1-468A-9506-698ED232D105}">
      <dsp:nvSpPr>
        <dsp:cNvPr id="0" name=""/>
        <dsp:cNvSpPr/>
      </dsp:nvSpPr>
      <dsp:spPr>
        <a:xfrm rot="3141091">
          <a:off x="3056864" y="2379350"/>
          <a:ext cx="916545" cy="30995"/>
        </a:xfrm>
        <a:custGeom>
          <a:avLst/>
          <a:gdLst/>
          <a:ahLst/>
          <a:cxnLst/>
          <a:rect l="0" t="0" r="0" b="0"/>
          <a:pathLst>
            <a:path>
              <a:moveTo>
                <a:pt x="0" y="15497"/>
              </a:moveTo>
              <a:lnTo>
                <a:pt x="916545"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2223" y="2371934"/>
        <a:ext cx="45827" cy="45827"/>
      </dsp:txXfrm>
    </dsp:sp>
    <dsp:sp modelId="{1E641D61-810B-4C11-82D4-DE0A5205F86B}">
      <dsp:nvSpPr>
        <dsp:cNvPr id="0" name=""/>
        <dsp:cNvSpPr/>
      </dsp:nvSpPr>
      <dsp:spPr>
        <a:xfrm>
          <a:off x="3795057" y="244004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Isi dan </a:t>
          </a:r>
          <a:r>
            <a:rPr lang="en-ID" sz="2000" b="1" kern="1200" dirty="0" err="1">
              <a:latin typeface="Candara" panose="020E0502030303020204" pitchFamily="34" charset="0"/>
            </a:rPr>
            <a:t>Kandungan</a:t>
          </a:r>
          <a:r>
            <a:rPr lang="en-ID" sz="2000" b="1" kern="1200" dirty="0">
              <a:latin typeface="Candara" panose="020E0502030303020204" pitchFamily="34" charset="0"/>
            </a:rPr>
            <a:t> Ayat</a:t>
          </a:r>
          <a:endParaRPr lang="en-US" sz="2000" kern="1200" dirty="0"/>
        </a:p>
      </dsp:txBody>
      <dsp:txXfrm>
        <a:off x="3813664" y="2458653"/>
        <a:ext cx="3170222" cy="598085"/>
      </dsp:txXfrm>
    </dsp:sp>
    <dsp:sp modelId="{F8DEBD6E-AAD9-4504-8573-6AAEAA7C60C7}">
      <dsp:nvSpPr>
        <dsp:cNvPr id="0" name=""/>
        <dsp:cNvSpPr/>
      </dsp:nvSpPr>
      <dsp:spPr>
        <a:xfrm rot="4145914">
          <a:off x="2730522" y="2749485"/>
          <a:ext cx="1569228" cy="30995"/>
        </a:xfrm>
        <a:custGeom>
          <a:avLst/>
          <a:gdLst/>
          <a:ahLst/>
          <a:cxnLst/>
          <a:rect l="0" t="0" r="0" b="0"/>
          <a:pathLst>
            <a:path>
              <a:moveTo>
                <a:pt x="0" y="15497"/>
              </a:moveTo>
              <a:lnTo>
                <a:pt x="1569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5906" y="2725752"/>
        <a:ext cx="78461" cy="78461"/>
      </dsp:txXfrm>
    </dsp:sp>
    <dsp:sp modelId="{3E0059FA-24FD-46D8-A03F-44D1768B8B72}">
      <dsp:nvSpPr>
        <dsp:cNvPr id="0" name=""/>
        <dsp:cNvSpPr/>
      </dsp:nvSpPr>
      <dsp:spPr>
        <a:xfrm>
          <a:off x="3795057" y="3180316"/>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Perilaku</a:t>
          </a:r>
          <a:r>
            <a:rPr lang="en-ID" sz="2000" b="1" kern="1200" dirty="0">
              <a:latin typeface="Candara" panose="020E0502030303020204" pitchFamily="34" charset="0"/>
            </a:rPr>
            <a:t> </a:t>
          </a:r>
          <a:r>
            <a:rPr lang="en-ID" sz="2000" b="1" kern="1200" dirty="0" err="1">
              <a:latin typeface="Candara" panose="020E0502030303020204" pitchFamily="34" charset="0"/>
            </a:rPr>
            <a:t>Cerminan</a:t>
          </a:r>
          <a:r>
            <a:rPr lang="en-ID" sz="2000" b="1" kern="1200" dirty="0">
              <a:latin typeface="Candara" panose="020E0502030303020204" pitchFamily="34" charset="0"/>
            </a:rPr>
            <a:t> Ayat</a:t>
          </a:r>
          <a:endParaRPr lang="en-US" sz="2000" kern="1200" dirty="0"/>
        </a:p>
      </dsp:txBody>
      <dsp:txXfrm>
        <a:off x="3813664" y="3198923"/>
        <a:ext cx="3170222" cy="5980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a:latin typeface="Candara" panose="020E0502030303020204" pitchFamily="34" charset="0"/>
            </a:rPr>
            <a:t>Hadis </a:t>
          </a:r>
          <a:r>
            <a:rPr lang="en-ID" sz="2400" b="1" kern="1200" dirty="0" err="1">
              <a:latin typeface="Candara" panose="020E0502030303020204" pitchFamily="34" charset="0"/>
            </a:rPr>
            <a:t>tentang</a:t>
          </a:r>
          <a:endParaRPr lang="en-ID" sz="2400" b="1" kern="1200" dirty="0">
            <a:latin typeface="Candara" panose="020E0502030303020204" pitchFamily="34" charset="0"/>
          </a:endParaRPr>
        </a:p>
        <a:p>
          <a:pPr marL="0" lvl="0" indent="0" algn="ctr" defTabSz="1066800">
            <a:lnSpc>
              <a:spcPct val="90000"/>
            </a:lnSpc>
            <a:spcBef>
              <a:spcPct val="0"/>
            </a:spcBef>
            <a:spcAft>
              <a:spcPct val="35000"/>
            </a:spcAft>
            <a:buNone/>
          </a:pPr>
          <a:r>
            <a:rPr lang="en-ID" sz="2400" b="1" kern="1200" dirty="0" err="1">
              <a:latin typeface="Candara" panose="020E0502030303020204" pitchFamily="34" charset="0"/>
            </a:rPr>
            <a:t>Etos</a:t>
          </a:r>
          <a:r>
            <a:rPr lang="en-ID" sz="2400" b="1" kern="1200" dirty="0">
              <a:latin typeface="Candara" panose="020E0502030303020204" pitchFamily="34" charset="0"/>
            </a:rPr>
            <a:t> </a:t>
          </a:r>
          <a:r>
            <a:rPr lang="en-ID" sz="2400" b="1" kern="1200" dirty="0" err="1">
              <a:latin typeface="Candara" panose="020E0502030303020204" pitchFamily="34" charset="0"/>
            </a:rPr>
            <a:t>Kerja</a:t>
          </a:r>
          <a:endParaRPr lang="en-US" sz="2400" kern="1200" dirty="0"/>
        </a:p>
      </dsp:txBody>
      <dsp:txXfrm>
        <a:off x="61612" y="1168860"/>
        <a:ext cx="3119897" cy="1726279"/>
      </dsp:txXfrm>
    </dsp:sp>
    <dsp:sp modelId="{FFF445BA-DC5F-4B2B-B0FD-32C990D5C85C}">
      <dsp:nvSpPr>
        <dsp:cNvPr id="0" name=""/>
        <dsp:cNvSpPr/>
      </dsp:nvSpPr>
      <dsp:spPr>
        <a:xfrm rot="18458909">
          <a:off x="3056864" y="1653654"/>
          <a:ext cx="916545" cy="30995"/>
        </a:xfrm>
        <a:custGeom>
          <a:avLst/>
          <a:gdLst/>
          <a:ahLst/>
          <a:cxnLst/>
          <a:rect l="0" t="0" r="0" b="0"/>
          <a:pathLst>
            <a:path>
              <a:moveTo>
                <a:pt x="0" y="15497"/>
              </a:moveTo>
              <a:lnTo>
                <a:pt x="916545"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2223" y="1646238"/>
        <a:ext cx="45827" cy="45827"/>
      </dsp:txXfrm>
    </dsp:sp>
    <dsp:sp modelId="{477FD3AC-7ED4-4B99-A4AD-1F4DC6219569}">
      <dsp:nvSpPr>
        <dsp:cNvPr id="0" name=""/>
        <dsp:cNvSpPr/>
      </dsp:nvSpPr>
      <dsp:spPr>
        <a:xfrm>
          <a:off x="3795057" y="988653"/>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Hadis dan </a:t>
          </a:r>
          <a:r>
            <a:rPr lang="en-ID" sz="2000" b="1" kern="1200" dirty="0" err="1">
              <a:latin typeface="Candara" panose="020E0502030303020204" pitchFamily="34" charset="0"/>
            </a:rPr>
            <a:t>Terjemahnya</a:t>
          </a:r>
          <a:endParaRPr lang="en-US" sz="2000" kern="1200" dirty="0"/>
        </a:p>
      </dsp:txBody>
      <dsp:txXfrm>
        <a:off x="3813664" y="1007260"/>
        <a:ext cx="3170222" cy="598085"/>
      </dsp:txXfrm>
    </dsp:sp>
    <dsp:sp modelId="{FABCEC28-1A1B-47D1-AB47-8827A6DB8002}">
      <dsp:nvSpPr>
        <dsp:cNvPr id="0" name=""/>
        <dsp:cNvSpPr/>
      </dsp:nvSpPr>
      <dsp:spPr>
        <a:xfrm rot="89469">
          <a:off x="3235122" y="2023789"/>
          <a:ext cx="560029" cy="30995"/>
        </a:xfrm>
        <a:custGeom>
          <a:avLst/>
          <a:gdLst/>
          <a:ahLst/>
          <a:cxnLst/>
          <a:rect l="0" t="0" r="0" b="0"/>
          <a:pathLst>
            <a:path>
              <a:moveTo>
                <a:pt x="0" y="15497"/>
              </a:moveTo>
              <a:lnTo>
                <a:pt x="5600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36" y="2025285"/>
        <a:ext cx="28001" cy="28001"/>
      </dsp:txXfrm>
    </dsp:sp>
    <dsp:sp modelId="{3DAC5E6E-CE9E-4D22-869B-4286A79040F9}">
      <dsp:nvSpPr>
        <dsp:cNvPr id="0" name=""/>
        <dsp:cNvSpPr/>
      </dsp:nvSpPr>
      <dsp:spPr>
        <a:xfrm>
          <a:off x="3795057" y="1728923"/>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a:latin typeface="Candara" panose="020E0502030303020204" pitchFamily="34" charset="0"/>
            </a:rPr>
            <a:t>Isi dan </a:t>
          </a:r>
          <a:r>
            <a:rPr lang="en-ID" sz="2000" b="1" kern="1200" dirty="0" err="1">
              <a:latin typeface="Candara" panose="020E0502030303020204" pitchFamily="34" charset="0"/>
            </a:rPr>
            <a:t>Kandungan</a:t>
          </a:r>
          <a:r>
            <a:rPr lang="en-ID" sz="2000" b="1" kern="1200" dirty="0">
              <a:latin typeface="Candara" panose="020E0502030303020204" pitchFamily="34" charset="0"/>
            </a:rPr>
            <a:t> Hadis</a:t>
          </a:r>
          <a:endParaRPr lang="en-US" sz="2000" kern="1200" dirty="0"/>
        </a:p>
      </dsp:txBody>
      <dsp:txXfrm>
        <a:off x="3813664" y="1747530"/>
        <a:ext cx="3170222" cy="598085"/>
      </dsp:txXfrm>
    </dsp:sp>
    <dsp:sp modelId="{07B05212-FE41-4980-A8A6-F32C5DA678E1}">
      <dsp:nvSpPr>
        <dsp:cNvPr id="0" name=""/>
        <dsp:cNvSpPr/>
      </dsp:nvSpPr>
      <dsp:spPr>
        <a:xfrm rot="3174063">
          <a:off x="3051073" y="2386637"/>
          <a:ext cx="928127" cy="30995"/>
        </a:xfrm>
        <a:custGeom>
          <a:avLst/>
          <a:gdLst/>
          <a:ahLst/>
          <a:cxnLst/>
          <a:rect l="0" t="0" r="0" b="0"/>
          <a:pathLst>
            <a:path>
              <a:moveTo>
                <a:pt x="0" y="15497"/>
              </a:moveTo>
              <a:lnTo>
                <a:pt x="928127"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933" y="2378931"/>
        <a:ext cx="46406" cy="46406"/>
      </dsp:txXfrm>
    </dsp:sp>
    <dsp:sp modelId="{819E0EE1-EFDD-4BCC-AB9E-8C4E42CBCF62}">
      <dsp:nvSpPr>
        <dsp:cNvPr id="0" name=""/>
        <dsp:cNvSpPr/>
      </dsp:nvSpPr>
      <dsp:spPr>
        <a:xfrm>
          <a:off x="3795057" y="2469193"/>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Perilaku</a:t>
          </a:r>
          <a:r>
            <a:rPr lang="en-ID" sz="2000" b="1" kern="1200" dirty="0">
              <a:latin typeface="Candara" panose="020E0502030303020204" pitchFamily="34" charset="0"/>
            </a:rPr>
            <a:t> </a:t>
          </a:r>
          <a:r>
            <a:rPr lang="en-ID" sz="2000" b="1" kern="1200" dirty="0" err="1">
              <a:latin typeface="Candara" panose="020E0502030303020204" pitchFamily="34" charset="0"/>
            </a:rPr>
            <a:t>Cerminan</a:t>
          </a:r>
          <a:r>
            <a:rPr lang="en-ID" sz="2000" b="1" kern="1200" dirty="0">
              <a:latin typeface="Candara" panose="020E0502030303020204" pitchFamily="34" charset="0"/>
            </a:rPr>
            <a:t> Hadis</a:t>
          </a:r>
          <a:endParaRPr lang="en-US" sz="2000" kern="1200" dirty="0"/>
        </a:p>
      </dsp:txBody>
      <dsp:txXfrm>
        <a:off x="3812811" y="2486947"/>
        <a:ext cx="3151704" cy="5706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kern="1200" dirty="0" err="1">
              <a:latin typeface="Candara" panose="020E0502030303020204" pitchFamily="34" charset="0"/>
            </a:rPr>
            <a:t>Membiasakan</a:t>
          </a:r>
          <a:r>
            <a:rPr lang="en-ID" sz="2400" b="1" kern="1200" dirty="0">
              <a:latin typeface="Candara" panose="020E0502030303020204" pitchFamily="34" charset="0"/>
            </a:rPr>
            <a:t> </a:t>
          </a:r>
          <a:r>
            <a:rPr lang="en-ID" sz="2400" b="1" kern="1200" dirty="0" err="1">
              <a:latin typeface="Candara" panose="020E0502030303020204" pitchFamily="34" charset="0"/>
            </a:rPr>
            <a:t>Diri</a:t>
          </a:r>
          <a:r>
            <a:rPr lang="en-ID" sz="2400" b="1" kern="1200" dirty="0">
              <a:latin typeface="Candara" panose="020E0502030303020204" pitchFamily="34" charset="0"/>
            </a:rPr>
            <a:t> </a:t>
          </a:r>
          <a:r>
            <a:rPr lang="en-ID" sz="2400" b="1" kern="1200" dirty="0" err="1">
              <a:latin typeface="Candara" panose="020E0502030303020204" pitchFamily="34" charset="0"/>
            </a:rPr>
            <a:t>Memiliki</a:t>
          </a:r>
          <a:r>
            <a:rPr lang="en-ID" sz="2400" b="1" kern="1200" dirty="0">
              <a:latin typeface="Candara" panose="020E0502030303020204" pitchFamily="34" charset="0"/>
            </a:rPr>
            <a:t> </a:t>
          </a:r>
          <a:r>
            <a:rPr lang="en-ID" sz="2400" b="1" kern="1200" dirty="0" err="1">
              <a:latin typeface="Candara" panose="020E0502030303020204" pitchFamily="34" charset="0"/>
            </a:rPr>
            <a:t>Etos</a:t>
          </a:r>
          <a:r>
            <a:rPr lang="en-ID" sz="2400" b="1" kern="1200" dirty="0">
              <a:latin typeface="Candara" panose="020E0502030303020204" pitchFamily="34" charset="0"/>
            </a:rPr>
            <a:t> </a:t>
          </a:r>
          <a:r>
            <a:rPr lang="en-ID" sz="2400" b="1" kern="1200" dirty="0" err="1">
              <a:latin typeface="Candara" panose="020E0502030303020204" pitchFamily="34" charset="0"/>
            </a:rPr>
            <a:t>Kerja</a:t>
          </a:r>
          <a:endParaRPr lang="en-US" sz="2400" kern="1200" dirty="0"/>
        </a:p>
      </dsp:txBody>
      <dsp:txXfrm>
        <a:off x="61612" y="1168860"/>
        <a:ext cx="3119897" cy="1726279"/>
      </dsp:txXfrm>
    </dsp:sp>
    <dsp:sp modelId="{FFF445BA-DC5F-4B2B-B0FD-32C990D5C85C}">
      <dsp:nvSpPr>
        <dsp:cNvPr id="0" name=""/>
        <dsp:cNvSpPr/>
      </dsp:nvSpPr>
      <dsp:spPr>
        <a:xfrm rot="17783647">
          <a:off x="2885456" y="1452461"/>
          <a:ext cx="1259360" cy="30995"/>
        </a:xfrm>
        <a:custGeom>
          <a:avLst/>
          <a:gdLst/>
          <a:ahLst/>
          <a:cxnLst/>
          <a:rect l="0" t="0" r="0" b="0"/>
          <a:pathLst>
            <a:path>
              <a:moveTo>
                <a:pt x="0" y="15497"/>
              </a:moveTo>
              <a:lnTo>
                <a:pt x="1259360"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83653" y="1436475"/>
        <a:ext cx="62968" cy="62968"/>
      </dsp:txXfrm>
    </dsp:sp>
    <dsp:sp modelId="{477FD3AC-7ED4-4B99-A4AD-1F4DC6219569}">
      <dsp:nvSpPr>
        <dsp:cNvPr id="0" name=""/>
        <dsp:cNvSpPr/>
      </dsp:nvSpPr>
      <dsp:spPr>
        <a:xfrm>
          <a:off x="3795057" y="586268"/>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ID" sz="2000" b="1" kern="1200" dirty="0" err="1">
              <a:latin typeface="Candara" panose="020E0502030303020204" pitchFamily="34" charset="0"/>
            </a:rPr>
            <a:t>Prinsip</a:t>
          </a:r>
          <a:r>
            <a:rPr lang="en-ID" sz="2000" b="1" kern="1200" dirty="0">
              <a:latin typeface="Candara" panose="020E0502030303020204" pitchFamily="34" charset="0"/>
            </a:rPr>
            <a:t> </a:t>
          </a:r>
          <a:r>
            <a:rPr lang="en-ID" sz="2000" b="1" kern="1200" dirty="0" err="1">
              <a:latin typeface="Candara" panose="020E0502030303020204" pitchFamily="34" charset="0"/>
            </a:rPr>
            <a:t>Etos</a:t>
          </a:r>
          <a:r>
            <a:rPr lang="en-ID" sz="2000" b="1" kern="1200" dirty="0">
              <a:latin typeface="Candara" panose="020E0502030303020204" pitchFamily="34" charset="0"/>
            </a:rPr>
            <a:t> </a:t>
          </a:r>
          <a:r>
            <a:rPr lang="en-ID" sz="2000" b="1" kern="1200" dirty="0" err="1">
              <a:latin typeface="Candara" panose="020E0502030303020204" pitchFamily="34" charset="0"/>
            </a:rPr>
            <a:t>Kerja</a:t>
          </a:r>
          <a:endParaRPr lang="en-ID" sz="2000" b="1" kern="1200" dirty="0">
            <a:latin typeface="Candara" panose="020E0502030303020204" pitchFamily="34" charset="0"/>
          </a:endParaRPr>
        </a:p>
        <a:p>
          <a:pPr marL="0" lvl="0" indent="0" algn="ctr" defTabSz="889000">
            <a:lnSpc>
              <a:spcPct val="90000"/>
            </a:lnSpc>
            <a:spcBef>
              <a:spcPct val="0"/>
            </a:spcBef>
            <a:spcAft>
              <a:spcPts val="600"/>
            </a:spcAft>
            <a:buNone/>
          </a:pPr>
          <a:r>
            <a:rPr lang="en-ID" sz="2000" b="1" kern="1200" dirty="0" err="1">
              <a:latin typeface="Candara" panose="020E0502030303020204" pitchFamily="34" charset="0"/>
            </a:rPr>
            <a:t>secara</a:t>
          </a:r>
          <a:r>
            <a:rPr lang="en-ID" sz="2000" b="1" kern="1200" dirty="0">
              <a:latin typeface="Candara" panose="020E0502030303020204" pitchFamily="34" charset="0"/>
            </a:rPr>
            <a:t> </a:t>
          </a:r>
          <a:r>
            <a:rPr lang="en-ID" sz="2000" b="1" kern="1200" dirty="0" err="1">
              <a:latin typeface="Candara" panose="020E0502030303020204" pitchFamily="34" charset="0"/>
            </a:rPr>
            <a:t>Umum</a:t>
          </a:r>
          <a:endParaRPr lang="en-US" sz="2000" kern="1200" dirty="0"/>
        </a:p>
      </dsp:txBody>
      <dsp:txXfrm>
        <a:off x="3813664" y="604875"/>
        <a:ext cx="3170222" cy="598085"/>
      </dsp:txXfrm>
    </dsp:sp>
    <dsp:sp modelId="{FABCEC28-1A1B-47D1-AB47-8827A6DB8002}">
      <dsp:nvSpPr>
        <dsp:cNvPr id="0" name=""/>
        <dsp:cNvSpPr/>
      </dsp:nvSpPr>
      <dsp:spPr>
        <a:xfrm rot="19517336">
          <a:off x="3174615" y="1822596"/>
          <a:ext cx="681042" cy="30995"/>
        </a:xfrm>
        <a:custGeom>
          <a:avLst/>
          <a:gdLst/>
          <a:ahLst/>
          <a:cxnLst/>
          <a:rect l="0" t="0" r="0" b="0"/>
          <a:pathLst>
            <a:path>
              <a:moveTo>
                <a:pt x="0" y="15497"/>
              </a:moveTo>
              <a:lnTo>
                <a:pt x="681042"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8111" y="1821068"/>
        <a:ext cx="34052" cy="34052"/>
      </dsp:txXfrm>
    </dsp:sp>
    <dsp:sp modelId="{3DAC5E6E-CE9E-4D22-869B-4286A79040F9}">
      <dsp:nvSpPr>
        <dsp:cNvPr id="0" name=""/>
        <dsp:cNvSpPr/>
      </dsp:nvSpPr>
      <dsp:spPr>
        <a:xfrm>
          <a:off x="3795057" y="1326538"/>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ID" sz="2000" b="1" kern="1200" dirty="0" err="1">
              <a:latin typeface="Candara" panose="020E0502030303020204" pitchFamily="34" charset="0"/>
            </a:rPr>
            <a:t>Prinsip</a:t>
          </a:r>
          <a:r>
            <a:rPr lang="en-ID" sz="2000" b="1" kern="1200" dirty="0">
              <a:latin typeface="Candara" panose="020E0502030303020204" pitchFamily="34" charset="0"/>
            </a:rPr>
            <a:t> </a:t>
          </a:r>
          <a:r>
            <a:rPr lang="en-ID" sz="2000" b="1" kern="1200" dirty="0" err="1">
              <a:latin typeface="Candara" panose="020E0502030303020204" pitchFamily="34" charset="0"/>
            </a:rPr>
            <a:t>Etos</a:t>
          </a:r>
          <a:r>
            <a:rPr lang="en-ID" sz="2000" b="1" kern="1200" dirty="0">
              <a:latin typeface="Candara" panose="020E0502030303020204" pitchFamily="34" charset="0"/>
            </a:rPr>
            <a:t> </a:t>
          </a:r>
          <a:r>
            <a:rPr lang="en-ID" sz="2000" b="1" kern="1200" dirty="0" err="1">
              <a:latin typeface="Candara" panose="020E0502030303020204" pitchFamily="34" charset="0"/>
            </a:rPr>
            <a:t>Kerja</a:t>
          </a:r>
          <a:endParaRPr lang="en-ID" sz="2000" b="1" kern="1200" dirty="0">
            <a:latin typeface="Candara" panose="020E0502030303020204" pitchFamily="34" charset="0"/>
          </a:endParaRPr>
        </a:p>
        <a:p>
          <a:pPr marL="0" lvl="0" indent="0" algn="ctr" defTabSz="889000">
            <a:lnSpc>
              <a:spcPct val="90000"/>
            </a:lnSpc>
            <a:spcBef>
              <a:spcPct val="0"/>
            </a:spcBef>
            <a:spcAft>
              <a:spcPts val="600"/>
            </a:spcAft>
            <a:buNone/>
          </a:pPr>
          <a:r>
            <a:rPr lang="en-ID" sz="2000" b="1" kern="1200" dirty="0" err="1">
              <a:latin typeface="Candara" panose="020E0502030303020204" pitchFamily="34" charset="0"/>
            </a:rPr>
            <a:t>menurut</a:t>
          </a:r>
          <a:r>
            <a:rPr lang="en-ID" sz="2000" b="1" kern="1200" dirty="0">
              <a:latin typeface="Candara" panose="020E0502030303020204" pitchFamily="34" charset="0"/>
            </a:rPr>
            <a:t> Imam </a:t>
          </a:r>
          <a:r>
            <a:rPr lang="en-ID" sz="2000" b="1" kern="1200" dirty="0" err="1">
              <a:latin typeface="Candara" panose="020E0502030303020204" pitchFamily="34" charset="0"/>
            </a:rPr>
            <a:t>Baihaqi</a:t>
          </a:r>
          <a:endParaRPr lang="en-US" sz="2000" b="1" kern="1200" dirty="0"/>
        </a:p>
      </dsp:txBody>
      <dsp:txXfrm>
        <a:off x="3813664" y="1345145"/>
        <a:ext cx="3170222" cy="598085"/>
      </dsp:txXfrm>
    </dsp:sp>
    <dsp:sp modelId="{07B05212-FE41-4980-A8A6-F32C5DA678E1}">
      <dsp:nvSpPr>
        <dsp:cNvPr id="0" name=""/>
        <dsp:cNvSpPr/>
      </dsp:nvSpPr>
      <dsp:spPr>
        <a:xfrm rot="1866753">
          <a:off x="3188186" y="2185444"/>
          <a:ext cx="653901" cy="30995"/>
        </a:xfrm>
        <a:custGeom>
          <a:avLst/>
          <a:gdLst/>
          <a:ahLst/>
          <a:cxnLst/>
          <a:rect l="0" t="0" r="0" b="0"/>
          <a:pathLst>
            <a:path>
              <a:moveTo>
                <a:pt x="0" y="15497"/>
              </a:moveTo>
              <a:lnTo>
                <a:pt x="653901"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8789" y="2184594"/>
        <a:ext cx="32695" cy="32695"/>
      </dsp:txXfrm>
    </dsp:sp>
    <dsp:sp modelId="{819E0EE1-EFDD-4BCC-AB9E-8C4E42CBCF62}">
      <dsp:nvSpPr>
        <dsp:cNvPr id="0" name=""/>
        <dsp:cNvSpPr/>
      </dsp:nvSpPr>
      <dsp:spPr>
        <a:xfrm>
          <a:off x="3795057" y="2066808"/>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D" sz="2000" b="1" kern="1200" dirty="0" err="1">
              <a:latin typeface="Candara" panose="020E0502030303020204" pitchFamily="34" charset="0"/>
            </a:rPr>
            <a:t>Manfaat</a:t>
          </a:r>
          <a:r>
            <a:rPr lang="en-ID" sz="2000" b="1" kern="1200" dirty="0">
              <a:latin typeface="Candara" panose="020E0502030303020204" pitchFamily="34" charset="0"/>
            </a:rPr>
            <a:t> </a:t>
          </a:r>
          <a:r>
            <a:rPr lang="en-ID" sz="2000" b="1" kern="1200" dirty="0" err="1">
              <a:latin typeface="Candara" panose="020E0502030303020204" pitchFamily="34" charset="0"/>
            </a:rPr>
            <a:t>Bekerja</a:t>
          </a:r>
          <a:r>
            <a:rPr lang="en-ID" sz="2000" b="1" kern="1200" dirty="0">
              <a:latin typeface="Candara" panose="020E0502030303020204" pitchFamily="34" charset="0"/>
            </a:rPr>
            <a:t> </a:t>
          </a:r>
          <a:r>
            <a:rPr lang="en-ID" sz="2000" b="1" kern="1200" dirty="0" err="1">
              <a:latin typeface="Candara" panose="020E0502030303020204" pitchFamily="34" charset="0"/>
            </a:rPr>
            <a:t>Keras</a:t>
          </a:r>
          <a:endParaRPr lang="en-US" sz="2000" kern="1200" dirty="0"/>
        </a:p>
      </dsp:txBody>
      <dsp:txXfrm>
        <a:off x="3812811" y="2084562"/>
        <a:ext cx="3151704" cy="570645"/>
      </dsp:txXfrm>
    </dsp:sp>
    <dsp:sp modelId="{C7D805DD-0D47-4E59-BBA4-B4B5807CFCDC}">
      <dsp:nvSpPr>
        <dsp:cNvPr id="0" name=""/>
        <dsp:cNvSpPr/>
      </dsp:nvSpPr>
      <dsp:spPr>
        <a:xfrm rot="3656783">
          <a:off x="2922139" y="2548571"/>
          <a:ext cx="1217317" cy="30995"/>
        </a:xfrm>
        <a:custGeom>
          <a:avLst/>
          <a:gdLst/>
          <a:ahLst/>
          <a:cxnLst/>
          <a:rect l="0" t="0" r="0" b="0"/>
          <a:pathLst>
            <a:path>
              <a:moveTo>
                <a:pt x="0" y="15497"/>
              </a:moveTo>
              <a:lnTo>
                <a:pt x="1217317"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D" sz="500" kern="1200"/>
        </a:p>
      </dsp:txBody>
      <dsp:txXfrm>
        <a:off x="3500365" y="2533635"/>
        <a:ext cx="60865" cy="60865"/>
      </dsp:txXfrm>
    </dsp:sp>
    <dsp:sp modelId="{C1611C2D-6934-4528-BAB1-4E97C6BC7B72}">
      <dsp:nvSpPr>
        <dsp:cNvPr id="0" name=""/>
        <dsp:cNvSpPr/>
      </dsp:nvSpPr>
      <dsp:spPr>
        <a:xfrm>
          <a:off x="3826380" y="2746237"/>
          <a:ext cx="3144216" cy="69980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ID" sz="2000" b="1" kern="1200" dirty="0">
              <a:latin typeface="Candara" panose="020E0502030303020204" pitchFamily="34" charset="0"/>
            </a:rPr>
            <a:t>Cara </a:t>
          </a:r>
          <a:r>
            <a:rPr lang="en-ID" sz="2000" b="1" kern="1200" dirty="0" err="1">
              <a:latin typeface="Candara" panose="020E0502030303020204" pitchFamily="34" charset="0"/>
            </a:rPr>
            <a:t>Membiasakan</a:t>
          </a:r>
          <a:endParaRPr lang="en-ID" sz="2000" b="1" kern="1200" dirty="0">
            <a:latin typeface="Candara" panose="020E0502030303020204" pitchFamily="34" charset="0"/>
          </a:endParaRPr>
        </a:p>
        <a:p>
          <a:pPr marL="0" lvl="0" indent="0" algn="ctr" defTabSz="889000">
            <a:lnSpc>
              <a:spcPct val="90000"/>
            </a:lnSpc>
            <a:spcBef>
              <a:spcPct val="0"/>
            </a:spcBef>
            <a:spcAft>
              <a:spcPts val="600"/>
            </a:spcAft>
            <a:buNone/>
          </a:pPr>
          <a:r>
            <a:rPr lang="en-ID" sz="2000" b="1" kern="1200" dirty="0" err="1">
              <a:latin typeface="Candara" panose="020E0502030303020204" pitchFamily="34" charset="0"/>
            </a:rPr>
            <a:t>Etos</a:t>
          </a:r>
          <a:r>
            <a:rPr lang="en-ID" sz="2000" b="1" kern="1200" dirty="0">
              <a:latin typeface="Candara" panose="020E0502030303020204" pitchFamily="34" charset="0"/>
            </a:rPr>
            <a:t> </a:t>
          </a:r>
          <a:r>
            <a:rPr lang="en-ID" sz="2000" b="1" kern="1200" dirty="0" err="1">
              <a:latin typeface="Candara" panose="020E0502030303020204" pitchFamily="34" charset="0"/>
            </a:rPr>
            <a:t>Kerja</a:t>
          </a:r>
          <a:r>
            <a:rPr lang="en-ID" sz="2000" b="1" kern="1200" dirty="0">
              <a:latin typeface="Candara" panose="020E0502030303020204" pitchFamily="34" charset="0"/>
            </a:rPr>
            <a:t> </a:t>
          </a:r>
          <a:endParaRPr lang="en-US" sz="2000" kern="1200" dirty="0"/>
        </a:p>
      </dsp:txBody>
      <dsp:txXfrm>
        <a:off x="3846876" y="2766733"/>
        <a:ext cx="3103224" cy="6588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3</a:t>
            </a:fld>
            <a:endParaRPr lang="en-US"/>
          </a:p>
        </p:txBody>
      </p:sp>
    </p:spTree>
    <p:extLst>
      <p:ext uri="{BB962C8B-B14F-4D97-AF65-F5344CB8AC3E}">
        <p14:creationId xmlns:p14="http://schemas.microsoft.com/office/powerpoint/2010/main" val="227456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7</a:t>
            </a:fld>
            <a:endParaRPr lang="en-US"/>
          </a:p>
        </p:txBody>
      </p:sp>
    </p:spTree>
    <p:extLst>
      <p:ext uri="{BB962C8B-B14F-4D97-AF65-F5344CB8AC3E}">
        <p14:creationId xmlns:p14="http://schemas.microsoft.com/office/powerpoint/2010/main" val="2831107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15</a:t>
            </a:fld>
            <a:endParaRPr lang="en-US"/>
          </a:p>
        </p:txBody>
      </p:sp>
    </p:spTree>
    <p:extLst>
      <p:ext uri="{BB962C8B-B14F-4D97-AF65-F5344CB8AC3E}">
        <p14:creationId xmlns:p14="http://schemas.microsoft.com/office/powerpoint/2010/main" val="4060178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550FB-E1D1-6EED-9D3A-55FAAE9ABE52}"/>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B52AD586-039C-FC44-049A-AE5503A869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3E39AD4-9347-F66A-1F0E-9C8EBDA44D0F}"/>
              </a:ext>
            </a:extLst>
          </p:cNvPr>
          <p:cNvSpPr>
            <a:spLocks noGrp="1"/>
          </p:cNvSpPr>
          <p:nvPr>
            <p:ph type="dt" sz="half" idx="10"/>
          </p:nvPr>
        </p:nvSpPr>
        <p:spPr/>
        <p:txBody>
          <a:bodyPr/>
          <a:lstStyle/>
          <a:p>
            <a:fld id="{9495213A-4ED7-47A6-A565-1B82D2F9D783}" type="datetimeFigureOut">
              <a:rPr lang="en-ID" smtClean="0"/>
              <a:t>03/06/2022</a:t>
            </a:fld>
            <a:endParaRPr lang="en-ID"/>
          </a:p>
        </p:txBody>
      </p:sp>
      <p:sp>
        <p:nvSpPr>
          <p:cNvPr id="5" name="Footer Placeholder 4">
            <a:extLst>
              <a:ext uri="{FF2B5EF4-FFF2-40B4-BE49-F238E27FC236}">
                <a16:creationId xmlns:a16="http://schemas.microsoft.com/office/drawing/2014/main" id="{979D4DF8-1FCE-A408-1E82-DC3C4444C1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3741B17C-D084-9901-5B62-1AC9FEFE57E9}"/>
              </a:ext>
            </a:extLst>
          </p:cNvPr>
          <p:cNvSpPr>
            <a:spLocks noGrp="1"/>
          </p:cNvSpPr>
          <p:nvPr>
            <p:ph type="sldNum" sz="quarter" idx="12"/>
          </p:nvPr>
        </p:nvSpPr>
        <p:spPr/>
        <p:txBody>
          <a:bodyPr/>
          <a:lstStyle/>
          <a:p>
            <a:fld id="{5DB3D877-703A-458F-8A92-9E00601063FC}" type="slidenum">
              <a:rPr lang="en-ID" smtClean="0"/>
              <a:t>‹#›</a:t>
            </a:fld>
            <a:endParaRPr lang="en-ID"/>
          </a:p>
        </p:txBody>
      </p:sp>
    </p:spTree>
    <p:extLst>
      <p:ext uri="{BB962C8B-B14F-4D97-AF65-F5344CB8AC3E}">
        <p14:creationId xmlns:p14="http://schemas.microsoft.com/office/powerpoint/2010/main" val="91271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g"/><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slide" Target="slide2.xml"/><Relationship Id="rId5" Type="http://schemas.openxmlformats.org/officeDocument/2006/relationships/slide" Target="slide17.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slide" Target="slide5.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57B71A-59D3-403A-D144-5CC8283E3F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103002" y="2977351"/>
            <a:ext cx="1909818"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SMK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F48E20"/>
                </a:solidFill>
                <a:cs typeface="Arial" pitchFamily="34" charset="0"/>
              </a:rPr>
              <a:t>Pendidikan</a:t>
            </a:r>
            <a:r>
              <a:rPr lang="en-US" sz="3200" b="1" dirty="0">
                <a:solidFill>
                  <a:srgbClr val="F48E20"/>
                </a:solidFill>
                <a:cs typeface="Arial" pitchFamily="34" charset="0"/>
              </a:rPr>
              <a:t> Agama Islam </a:t>
            </a:r>
            <a:r>
              <a:rPr lang="en-US" sz="3200" b="1" dirty="0" err="1">
                <a:solidFill>
                  <a:srgbClr val="F48E20"/>
                </a:solidFill>
                <a:cs typeface="Arial" pitchFamily="34" charset="0"/>
              </a:rPr>
              <a:t>dan</a:t>
            </a:r>
            <a:r>
              <a:rPr lang="en-US" sz="3200" b="1" dirty="0">
                <a:solidFill>
                  <a:srgbClr val="F48E20"/>
                </a:solidFill>
                <a:cs typeface="Arial" pitchFamily="34" charset="0"/>
              </a:rPr>
              <a:t> Budi </a:t>
            </a:r>
            <a:r>
              <a:rPr lang="en-US" sz="3200" b="1" dirty="0" err="1">
                <a:solidFill>
                  <a:srgbClr val="F48E20"/>
                </a:solidFill>
                <a:cs typeface="Arial" pitchFamily="34" charset="0"/>
              </a:rPr>
              <a:t>Pekerti</a:t>
            </a:r>
            <a:endParaRPr lang="en-US" sz="3200" b="1" dirty="0">
              <a:solidFill>
                <a:srgbClr val="F48E20"/>
              </a:solidFill>
              <a:cs typeface="Arial"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249"/>
          <a:stretch/>
        </p:blipFill>
        <p:spPr>
          <a:xfrm>
            <a:off x="1266415" y="995398"/>
            <a:ext cx="2162585" cy="3100353"/>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5106270"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US" sz="2800" b="1" dirty="0">
                <a:solidFill>
                  <a:srgbClr val="005C4A"/>
                </a:solidFill>
                <a:latin typeface="Candara" panose="020E0502030303020204" pitchFamily="34" charset="0"/>
              </a:rPr>
              <a:t> </a:t>
            </a:r>
            <a:r>
              <a:rPr lang="en-ID" sz="2800" b="1" dirty="0">
                <a:solidFill>
                  <a:srgbClr val="005C4A"/>
                </a:solidFill>
                <a:latin typeface="Candara" panose="020E0502030303020204" pitchFamily="34" charset="0"/>
              </a:rPr>
              <a:t>Q.S. At-</a:t>
            </a:r>
            <a:r>
              <a:rPr lang="en-ID" sz="2800" b="1" dirty="0" err="1">
                <a:solidFill>
                  <a:srgbClr val="005C4A"/>
                </a:solidFill>
                <a:latin typeface="Candara" panose="020E0502030303020204" pitchFamily="34" charset="0"/>
              </a:rPr>
              <a:t>Taubah</a:t>
            </a:r>
            <a:r>
              <a:rPr lang="en-ID" sz="2800" b="1" dirty="0">
                <a:solidFill>
                  <a:srgbClr val="005C4A"/>
                </a:solidFill>
                <a:latin typeface="Candara" panose="020E0502030303020204" pitchFamily="34" charset="0"/>
              </a:rPr>
              <a:t>/9: 105</a:t>
            </a:r>
          </a:p>
        </p:txBody>
      </p:sp>
      <p:sp>
        <p:nvSpPr>
          <p:cNvPr id="12" name="Freeform: Shape 11">
            <a:extLst>
              <a:ext uri="{FF2B5EF4-FFF2-40B4-BE49-F238E27FC236}">
                <a16:creationId xmlns:a16="http://schemas.microsoft.com/office/drawing/2014/main" id="{4A8D6A7F-7A6C-C4F5-1E3B-38B34F3E2A06}"/>
              </a:ext>
            </a:extLst>
          </p:cNvPr>
          <p:cNvSpPr/>
          <p:nvPr/>
        </p:nvSpPr>
        <p:spPr>
          <a:xfrm>
            <a:off x="6088897" y="1294893"/>
            <a:ext cx="2221730" cy="255371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noFill/>
          <a:ln>
            <a:solidFill>
              <a:srgbClr val="005C4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lvl="0" indent="0" algn="ctr" defTabSz="1600200">
              <a:lnSpc>
                <a:spcPct val="90000"/>
              </a:lnSpc>
              <a:spcBef>
                <a:spcPct val="0"/>
              </a:spcBef>
              <a:spcAft>
                <a:spcPct val="35000"/>
              </a:spcAft>
              <a:buNone/>
            </a:pPr>
            <a:r>
              <a:rPr lang="en-US" sz="1600" kern="1200" dirty="0" err="1">
                <a:solidFill>
                  <a:srgbClr val="005C4A"/>
                </a:solidFill>
                <a:latin typeface="Candara" panose="020E0502030303020204" pitchFamily="34" charset="0"/>
              </a:rPr>
              <a:t>Peringatan</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keras</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terhadap</a:t>
            </a:r>
            <a:r>
              <a:rPr lang="en-US" sz="1600" kern="1200" dirty="0">
                <a:solidFill>
                  <a:srgbClr val="005C4A"/>
                </a:solidFill>
                <a:latin typeface="Candara" panose="020E0502030303020204" pitchFamily="34" charset="0"/>
              </a:rPr>
              <a:t> orang-orang yang </a:t>
            </a:r>
            <a:r>
              <a:rPr lang="en-US" sz="1600" kern="1200" dirty="0" err="1">
                <a:solidFill>
                  <a:srgbClr val="005C4A"/>
                </a:solidFill>
                <a:latin typeface="Candara" panose="020E0502030303020204" pitchFamily="34" charset="0"/>
              </a:rPr>
              <a:t>menyalahi</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perintah</a:t>
            </a:r>
            <a:r>
              <a:rPr lang="en-US" sz="1600" kern="1200" dirty="0">
                <a:solidFill>
                  <a:srgbClr val="005C4A"/>
                </a:solidFill>
                <a:latin typeface="Candara" panose="020E0502030303020204" pitchFamily="34" charset="0"/>
              </a:rPr>
              <a:t> Allah </a:t>
            </a:r>
            <a:r>
              <a:rPr lang="en-US" sz="1600" kern="1200" dirty="0" err="1">
                <a:solidFill>
                  <a:srgbClr val="005C4A"/>
                </a:solidFill>
                <a:latin typeface="Candara" panose="020E0502030303020204" pitchFamily="34" charset="0"/>
              </a:rPr>
              <a:t>Swt</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bahwa</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aib</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mereka</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kelak</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akan</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diperlihatkan</a:t>
            </a:r>
            <a:r>
              <a:rPr lang="en-US" sz="1600" kern="1200" dirty="0">
                <a:solidFill>
                  <a:srgbClr val="005C4A"/>
                </a:solidFill>
                <a:latin typeface="Candara" panose="020E0502030303020204" pitchFamily="34" charset="0"/>
              </a:rPr>
              <a:t>.</a:t>
            </a:r>
            <a:endParaRPr lang="en-ID" sz="1600" kern="1200" dirty="0">
              <a:solidFill>
                <a:srgbClr val="005C4A"/>
              </a:solidFill>
              <a:latin typeface="Candara" panose="020E0502030303020204" pitchFamily="34" charset="0"/>
            </a:endParaRPr>
          </a:p>
        </p:txBody>
      </p:sp>
      <p:grpSp>
        <p:nvGrpSpPr>
          <p:cNvPr id="4" name="Group 3">
            <a:extLst>
              <a:ext uri="{FF2B5EF4-FFF2-40B4-BE49-F238E27FC236}">
                <a16:creationId xmlns:a16="http://schemas.microsoft.com/office/drawing/2014/main" id="{FAF50752-7007-3EF5-388E-942CA80C6A2E}"/>
              </a:ext>
            </a:extLst>
          </p:cNvPr>
          <p:cNvGrpSpPr/>
          <p:nvPr/>
        </p:nvGrpSpPr>
        <p:grpSpPr>
          <a:xfrm>
            <a:off x="753344" y="1281415"/>
            <a:ext cx="2301761" cy="2553714"/>
            <a:chOff x="539286" y="1200150"/>
            <a:chExt cx="2301761" cy="2553714"/>
          </a:xfrm>
        </p:grpSpPr>
        <p:sp>
          <p:nvSpPr>
            <p:cNvPr id="11" name="Freeform: Shape 10">
              <a:extLst>
                <a:ext uri="{FF2B5EF4-FFF2-40B4-BE49-F238E27FC236}">
                  <a16:creationId xmlns:a16="http://schemas.microsoft.com/office/drawing/2014/main" id="{52549AE8-5F88-B59D-A679-4BE341493253}"/>
                </a:ext>
              </a:extLst>
            </p:cNvPr>
            <p:cNvSpPr/>
            <p:nvPr/>
          </p:nvSpPr>
          <p:spPr>
            <a:xfrm>
              <a:off x="539286" y="1200150"/>
              <a:ext cx="2301761" cy="255371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noFill/>
            <a:ln>
              <a:solidFill>
                <a:srgbClr val="005C4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en-ID" sz="1600" kern="1200" dirty="0">
                <a:solidFill>
                  <a:srgbClr val="005C4A"/>
                </a:solidFill>
                <a:latin typeface="Candara" panose="020E0502030303020204" pitchFamily="34" charset="0"/>
              </a:endParaRPr>
            </a:p>
          </p:txBody>
        </p:sp>
        <p:sp>
          <p:nvSpPr>
            <p:cNvPr id="2" name="TextBox 1">
              <a:extLst>
                <a:ext uri="{FF2B5EF4-FFF2-40B4-BE49-F238E27FC236}">
                  <a16:creationId xmlns:a16="http://schemas.microsoft.com/office/drawing/2014/main" id="{8F31CC6D-811A-984A-EA4D-46C58356EA86}"/>
                </a:ext>
              </a:extLst>
            </p:cNvPr>
            <p:cNvSpPr txBox="1"/>
            <p:nvPr/>
          </p:nvSpPr>
          <p:spPr>
            <a:xfrm>
              <a:off x="539286" y="1657350"/>
              <a:ext cx="2301761" cy="1815882"/>
            </a:xfrm>
            <a:prstGeom prst="rect">
              <a:avLst/>
            </a:prstGeom>
            <a:noFill/>
          </p:spPr>
          <p:txBody>
            <a:bodyPr wrap="square" rtlCol="0">
              <a:spAutoFit/>
            </a:bodyPr>
            <a:lstStyle/>
            <a:p>
              <a:pPr algn="ctr"/>
              <a:r>
                <a:rPr lang="en-US" sz="1600" dirty="0" err="1">
                  <a:solidFill>
                    <a:srgbClr val="005C4A"/>
                  </a:solidFill>
                  <a:latin typeface="Candara" panose="020E0502030303020204" pitchFamily="34" charset="0"/>
                </a:rPr>
                <a:t>Kaum</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muslimin</a:t>
              </a:r>
              <a:r>
                <a:rPr lang="en-US" sz="1600" dirty="0">
                  <a:solidFill>
                    <a:srgbClr val="005C4A"/>
                  </a:solidFill>
                  <a:latin typeface="Candara" panose="020E0502030303020204" pitchFamily="34" charset="0"/>
                </a:rPr>
                <a:t> yang </a:t>
              </a:r>
              <a:r>
                <a:rPr lang="en-US" sz="1600" dirty="0" err="1">
                  <a:solidFill>
                    <a:srgbClr val="005C4A"/>
                  </a:solidFill>
                  <a:latin typeface="Candara" panose="020E0502030303020204" pitchFamily="34" charset="0"/>
                </a:rPr>
                <a:t>ingin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bertaubat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diperintahkan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untuk</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membersihkan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diri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dari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dosa</a:t>
              </a:r>
              <a:r>
                <a:rPr lang="en-US" sz="1600" dirty="0">
                  <a:solidFill>
                    <a:srgbClr val="005C4A"/>
                  </a:solidFill>
                  <a:latin typeface="Candara" panose="020E0502030303020204" pitchFamily="34" charset="0"/>
                </a:rPr>
                <a:t> dan </a:t>
              </a:r>
              <a:r>
                <a:rPr lang="en-US" sz="1600" dirty="0" err="1">
                  <a:solidFill>
                    <a:srgbClr val="005C4A"/>
                  </a:solidFill>
                  <a:latin typeface="Candara" panose="020E0502030303020204" pitchFamily="34" charset="0"/>
                </a:rPr>
                <a:t>beramal</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saleh</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seperti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sedekah</a:t>
              </a:r>
              <a:r>
                <a:rPr lang="en-US" sz="1600" dirty="0">
                  <a:solidFill>
                    <a:srgbClr val="005C4A"/>
                  </a:solidFill>
                  <a:latin typeface="Candara" panose="020E0502030303020204" pitchFamily="34" charset="0"/>
                </a:rPr>
                <a:t> dan zakat.</a:t>
              </a:r>
              <a:endParaRPr lang="en-ID" sz="1600" dirty="0"/>
            </a:p>
          </p:txBody>
        </p:sp>
      </p:grpSp>
      <p:grpSp>
        <p:nvGrpSpPr>
          <p:cNvPr id="3" name="Group 2">
            <a:extLst>
              <a:ext uri="{FF2B5EF4-FFF2-40B4-BE49-F238E27FC236}">
                <a16:creationId xmlns:a16="http://schemas.microsoft.com/office/drawing/2014/main" id="{5187C99B-12A5-88BF-C005-AD29391CFF72}"/>
              </a:ext>
            </a:extLst>
          </p:cNvPr>
          <p:cNvGrpSpPr/>
          <p:nvPr/>
        </p:nvGrpSpPr>
        <p:grpSpPr>
          <a:xfrm>
            <a:off x="3421208" y="1881467"/>
            <a:ext cx="2301582" cy="2645497"/>
            <a:chOff x="3421208" y="1881467"/>
            <a:chExt cx="2301582" cy="2645497"/>
          </a:xfrm>
        </p:grpSpPr>
        <p:sp>
          <p:nvSpPr>
            <p:cNvPr id="14" name="Freeform: Shape 13">
              <a:extLst>
                <a:ext uri="{FF2B5EF4-FFF2-40B4-BE49-F238E27FC236}">
                  <a16:creationId xmlns:a16="http://schemas.microsoft.com/office/drawing/2014/main" id="{88B36A7E-A090-B152-84A0-DEC2B2C618D4}"/>
                </a:ext>
              </a:extLst>
            </p:cNvPr>
            <p:cNvSpPr/>
            <p:nvPr/>
          </p:nvSpPr>
          <p:spPr>
            <a:xfrm>
              <a:off x="3421208" y="1881467"/>
              <a:ext cx="2301582" cy="264549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noFill/>
            <a:ln>
              <a:solidFill>
                <a:srgbClr val="005C4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en-ID" sz="1600" kern="1200" dirty="0">
                <a:solidFill>
                  <a:srgbClr val="005C4A"/>
                </a:solidFill>
                <a:latin typeface="Candara" panose="020E0502030303020204" pitchFamily="34" charset="0"/>
              </a:endParaRPr>
            </a:p>
          </p:txBody>
        </p:sp>
        <p:sp>
          <p:nvSpPr>
            <p:cNvPr id="15" name="TextBox 14">
              <a:extLst>
                <a:ext uri="{FF2B5EF4-FFF2-40B4-BE49-F238E27FC236}">
                  <a16:creationId xmlns:a16="http://schemas.microsoft.com/office/drawing/2014/main" id="{649BB1BF-741C-BD7E-D387-64545B034C98}"/>
                </a:ext>
              </a:extLst>
            </p:cNvPr>
            <p:cNvSpPr txBox="1"/>
            <p:nvPr/>
          </p:nvSpPr>
          <p:spPr>
            <a:xfrm>
              <a:off x="3474722" y="2296274"/>
              <a:ext cx="2194553" cy="1815882"/>
            </a:xfrm>
            <a:prstGeom prst="rect">
              <a:avLst/>
            </a:prstGeom>
            <a:noFill/>
          </p:spPr>
          <p:txBody>
            <a:bodyPr wrap="square" rtlCol="0">
              <a:spAutoFit/>
            </a:bodyPr>
            <a:lstStyle/>
            <a:p>
              <a:pPr algn="ctr"/>
              <a:r>
                <a:rPr lang="en-US" sz="1600" kern="1200" dirty="0" err="1">
                  <a:solidFill>
                    <a:srgbClr val="005C4A"/>
                  </a:solidFill>
                  <a:latin typeface="Candara" panose="020E0502030303020204" pitchFamily="34" charset="0"/>
                </a:rPr>
                <a:t>Setiap</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amalan</a:t>
              </a:r>
              <a:r>
                <a:rPr lang="en-US" sz="1600" kern="1200" dirty="0">
                  <a:solidFill>
                    <a:srgbClr val="005C4A"/>
                  </a:solidFill>
                  <a:latin typeface="Candara" panose="020E0502030303020204" pitchFamily="34" charset="0"/>
                </a:rPr>
                <a:t> yang </a:t>
              </a:r>
              <a:r>
                <a:rPr lang="en-US" sz="1600" kern="1200" dirty="0" err="1">
                  <a:solidFill>
                    <a:srgbClr val="005C4A"/>
                  </a:solidFill>
                  <a:latin typeface="Candara" panose="020E0502030303020204" pitchFamily="34" charset="0"/>
                </a:rPr>
                <a:t>diperbuat</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manusia</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akan</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disaksikan</a:t>
              </a:r>
              <a:r>
                <a:rPr lang="en-US" sz="1600" kern="1200" dirty="0">
                  <a:solidFill>
                    <a:srgbClr val="005C4A"/>
                  </a:solidFill>
                  <a:latin typeface="Candara" panose="020E0502030303020204" pitchFamily="34" charset="0"/>
                </a:rPr>
                <a:t> oleh Allah </a:t>
              </a:r>
              <a:r>
                <a:rPr lang="en-US" sz="1600" kern="1200" dirty="0" err="1">
                  <a:solidFill>
                    <a:srgbClr val="005C4A"/>
                  </a:solidFill>
                  <a:latin typeface="Candara" panose="020E0502030303020204" pitchFamily="34" charset="0"/>
                </a:rPr>
                <a:t>Swt</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rasul</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serta</a:t>
              </a:r>
              <a:r>
                <a:rPr lang="en-US" sz="1600" kern="1200" dirty="0">
                  <a:solidFill>
                    <a:srgbClr val="005C4A"/>
                  </a:solidFill>
                  <a:latin typeface="Candara" panose="020E0502030303020204" pitchFamily="34" charset="0"/>
                </a:rPr>
                <a:t> orang </a:t>
              </a:r>
              <a:r>
                <a:rPr lang="en-US" sz="1600" kern="1200" dirty="0" err="1">
                  <a:solidFill>
                    <a:srgbClr val="005C4A"/>
                  </a:solidFill>
                  <a:latin typeface="Candara" panose="020E0502030303020204" pitchFamily="34" charset="0"/>
                </a:rPr>
                <a:t>mukmin</a:t>
              </a:r>
              <a:r>
                <a:rPr lang="en-US" sz="1600" kern="1200" dirty="0">
                  <a:solidFill>
                    <a:srgbClr val="005C4A"/>
                  </a:solidFill>
                  <a:latin typeface="Candara" panose="020E0502030303020204" pitchFamily="34" charset="0"/>
                </a:rPr>
                <a:t> dan </a:t>
              </a:r>
              <a:r>
                <a:rPr lang="en-US" sz="1600" kern="1200" dirty="0" err="1">
                  <a:solidFill>
                    <a:srgbClr val="005C4A"/>
                  </a:solidFill>
                  <a:latin typeface="Candara" panose="020E0502030303020204" pitchFamily="34" charset="0"/>
                </a:rPr>
                <a:t>akan</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mendapat</a:t>
              </a:r>
              <a:r>
                <a:rPr lang="en-US" sz="1600" kern="1200" dirty="0">
                  <a:solidFill>
                    <a:srgbClr val="005C4A"/>
                  </a:solidFill>
                  <a:latin typeface="Candara" panose="020E0502030303020204" pitchFamily="34" charset="0"/>
                </a:rPr>
                <a:t> </a:t>
              </a:r>
              <a:r>
                <a:rPr lang="en-US" sz="1600" kern="1200" dirty="0" err="1">
                  <a:solidFill>
                    <a:srgbClr val="005C4A"/>
                  </a:solidFill>
                  <a:latin typeface="Candara" panose="020E0502030303020204" pitchFamily="34" charset="0"/>
                </a:rPr>
                <a:t>balasan</a:t>
              </a:r>
              <a:r>
                <a:rPr lang="en-US" sz="1600" kern="1200" dirty="0">
                  <a:solidFill>
                    <a:srgbClr val="005C4A"/>
                  </a:solidFill>
                  <a:latin typeface="Candara" panose="020E0502030303020204" pitchFamily="34" charset="0"/>
                </a:rPr>
                <a:t> yang </a:t>
              </a:r>
              <a:r>
                <a:rPr lang="en-US" sz="1600" kern="1200" dirty="0" err="1">
                  <a:solidFill>
                    <a:srgbClr val="005C4A"/>
                  </a:solidFill>
                  <a:latin typeface="Candara" panose="020E0502030303020204" pitchFamily="34" charset="0"/>
                </a:rPr>
                <a:t>setimpal</a:t>
              </a:r>
              <a:r>
                <a:rPr lang="en-US" sz="1600" kern="1200" dirty="0">
                  <a:solidFill>
                    <a:srgbClr val="005C4A"/>
                  </a:solidFill>
                  <a:latin typeface="Candara" panose="020E0502030303020204" pitchFamily="34" charset="0"/>
                </a:rPr>
                <a:t>.</a:t>
              </a:r>
              <a:endParaRPr lang="en-ID" sz="1600" dirty="0"/>
            </a:p>
          </p:txBody>
        </p:sp>
      </p:grpSp>
    </p:spTree>
    <p:extLst>
      <p:ext uri="{BB962C8B-B14F-4D97-AF65-F5344CB8AC3E}">
        <p14:creationId xmlns:p14="http://schemas.microsoft.com/office/powerpoint/2010/main" val="3733854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DF24EA5C-378D-A881-83E2-0E6D2BFA035B}"/>
              </a:ext>
            </a:extLst>
          </p:cNvPr>
          <p:cNvGrpSpPr/>
          <p:nvPr/>
        </p:nvGrpSpPr>
        <p:grpSpPr>
          <a:xfrm>
            <a:off x="-2590800" y="-552450"/>
            <a:ext cx="11413663" cy="5785826"/>
            <a:chOff x="-3790601" y="-850219"/>
            <a:chExt cx="15737887" cy="7977866"/>
          </a:xfrm>
        </p:grpSpPr>
        <p:sp>
          <p:nvSpPr>
            <p:cNvPr id="39" name="Block Arc 38">
              <a:extLst>
                <a:ext uri="{FF2B5EF4-FFF2-40B4-BE49-F238E27FC236}">
                  <a16:creationId xmlns:a16="http://schemas.microsoft.com/office/drawing/2014/main" id="{F28D5EF4-96ED-F6D6-1F0B-EEF0DFDDED67}"/>
                </a:ext>
              </a:extLst>
            </p:cNvPr>
            <p:cNvSpPr/>
            <p:nvPr/>
          </p:nvSpPr>
          <p:spPr>
            <a:xfrm>
              <a:off x="-3790601" y="-850219"/>
              <a:ext cx="7977866" cy="7977866"/>
            </a:xfrm>
            <a:prstGeom prst="blockArc">
              <a:avLst>
                <a:gd name="adj1" fmla="val 18900000"/>
                <a:gd name="adj2" fmla="val 2700000"/>
                <a:gd name="adj3" fmla="val 271"/>
              </a:avLst>
            </a:prstGeom>
            <a:solidFill>
              <a:srgbClr val="005C4A"/>
            </a:solidFill>
            <a:ln w="76200">
              <a:solidFill>
                <a:srgbClr val="005C4A"/>
              </a:solidFill>
            </a:ln>
            <a:effectLst>
              <a:innerShdw blurRad="63500" dist="50800" dir="18900000">
                <a:prstClr val="black">
                  <a:alpha val="50000"/>
                </a:prstClr>
              </a:innerShdw>
            </a:effectLst>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Freeform: Shape 39">
              <a:extLst>
                <a:ext uri="{FF2B5EF4-FFF2-40B4-BE49-F238E27FC236}">
                  <a16:creationId xmlns:a16="http://schemas.microsoft.com/office/drawing/2014/main" id="{97A262DF-68CC-A1EA-3AF1-836A6FC91431}"/>
                </a:ext>
              </a:extLst>
            </p:cNvPr>
            <p:cNvSpPr/>
            <p:nvPr/>
          </p:nvSpPr>
          <p:spPr>
            <a:xfrm>
              <a:off x="3249051" y="485122"/>
              <a:ext cx="8372903" cy="624086"/>
            </a:xfrm>
            <a:custGeom>
              <a:avLst/>
              <a:gdLst>
                <a:gd name="connsiteX0" fmla="*/ 0 w 8372902"/>
                <a:gd name="connsiteY0" fmla="*/ 0 h 624086"/>
                <a:gd name="connsiteX1" fmla="*/ 8372902 w 8372902"/>
                <a:gd name="connsiteY1" fmla="*/ 0 h 624086"/>
                <a:gd name="connsiteX2" fmla="*/ 8372902 w 8372902"/>
                <a:gd name="connsiteY2" fmla="*/ 624086 h 624086"/>
                <a:gd name="connsiteX3" fmla="*/ 0 w 8372902"/>
                <a:gd name="connsiteY3" fmla="*/ 624086 h 624086"/>
                <a:gd name="connsiteX4" fmla="*/ 0 w 837290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2902" h="624086">
                  <a:moveTo>
                    <a:pt x="0" y="0"/>
                  </a:moveTo>
                  <a:lnTo>
                    <a:pt x="8372902" y="0"/>
                  </a:lnTo>
                  <a:lnTo>
                    <a:pt x="837290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erintah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bersedekah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berzakat</a:t>
              </a:r>
              <a:r>
                <a:rPr lang="en-US" sz="1650" kern="1200" dirty="0">
                  <a:solidFill>
                    <a:srgbClr val="005C4A"/>
                  </a:solidFill>
                  <a:latin typeface="Candara" panose="020E0502030303020204" pitchFamily="34" charset="0"/>
                </a:rPr>
                <a:t>, dan </a:t>
              </a:r>
              <a:r>
                <a:rPr lang="en-US" sz="1650" kern="1200" dirty="0" err="1">
                  <a:solidFill>
                    <a:srgbClr val="005C4A"/>
                  </a:solidFill>
                  <a:latin typeface="Candara" panose="020E0502030303020204" pitchFamily="34" charset="0"/>
                </a:rPr>
                <a:t>beramal</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saleh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sebanyak</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mungkin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bagi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siapa</a:t>
              </a:r>
              <a:r>
                <a:rPr lang="en-US" sz="1650" kern="1200" dirty="0">
                  <a:solidFill>
                    <a:srgbClr val="005C4A"/>
                  </a:solidFill>
                  <a:latin typeface="Candara" panose="020E0502030303020204" pitchFamily="34" charset="0"/>
                </a:rPr>
                <a:t> pun yang </a:t>
              </a:r>
              <a:r>
                <a:rPr lang="en-US" sz="1650" kern="1200" dirty="0" err="1">
                  <a:solidFill>
                    <a:srgbClr val="005C4A"/>
                  </a:solidFill>
                  <a:latin typeface="Candara" panose="020E0502030303020204" pitchFamily="34" charset="0"/>
                </a:rPr>
                <a:t>ingin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bertaubat</a:t>
              </a:r>
              <a:endParaRPr lang="en-ID" sz="1650" kern="1200" dirty="0">
                <a:solidFill>
                  <a:srgbClr val="005C4A"/>
                </a:solidFill>
                <a:latin typeface="Candara" panose="020E0502030303020204" pitchFamily="34" charset="0"/>
              </a:endParaRPr>
            </a:p>
          </p:txBody>
        </p:sp>
        <p:sp>
          <p:nvSpPr>
            <p:cNvPr id="41" name="Oval 40">
              <a:extLst>
                <a:ext uri="{FF2B5EF4-FFF2-40B4-BE49-F238E27FC236}">
                  <a16:creationId xmlns:a16="http://schemas.microsoft.com/office/drawing/2014/main" id="{AA3D00D1-FDAC-CE4D-5F11-0E74C634FB41}"/>
                </a:ext>
              </a:extLst>
            </p:cNvPr>
            <p:cNvSpPr/>
            <p:nvPr/>
          </p:nvSpPr>
          <p:spPr>
            <a:xfrm>
              <a:off x="2934893" y="408926"/>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1</a:t>
              </a:r>
              <a:endParaRPr lang="en-ID" sz="2400" b="1" dirty="0">
                <a:solidFill>
                  <a:schemeClr val="bg1"/>
                </a:solidFill>
                <a:latin typeface="Candara" panose="020E0502030303020204" pitchFamily="34" charset="0"/>
              </a:endParaRPr>
            </a:p>
          </p:txBody>
        </p:sp>
        <p:sp>
          <p:nvSpPr>
            <p:cNvPr id="42" name="Freeform: Shape 41">
              <a:extLst>
                <a:ext uri="{FF2B5EF4-FFF2-40B4-BE49-F238E27FC236}">
                  <a16:creationId xmlns:a16="http://schemas.microsoft.com/office/drawing/2014/main" id="{7EC0B509-5468-BA69-D55B-8EF9349D0609}"/>
                </a:ext>
              </a:extLst>
            </p:cNvPr>
            <p:cNvSpPr/>
            <p:nvPr/>
          </p:nvSpPr>
          <p:spPr>
            <a:xfrm>
              <a:off x="3772471" y="1421132"/>
              <a:ext cx="7839419" cy="624086"/>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enegasan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bahwa</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setiap</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amal</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dilihat</a:t>
              </a:r>
              <a:r>
                <a:rPr lang="en-US" sz="1650" kern="1200" dirty="0">
                  <a:solidFill>
                    <a:srgbClr val="005C4A"/>
                  </a:solidFill>
                  <a:latin typeface="Candara" panose="020E0502030303020204" pitchFamily="34" charset="0"/>
                </a:rPr>
                <a:t> Allah </a:t>
              </a:r>
              <a:r>
                <a:rPr lang="en-US" sz="1650" kern="1200" dirty="0" err="1">
                  <a:solidFill>
                    <a:srgbClr val="005C4A"/>
                  </a:solidFill>
                  <a:latin typeface="Candara" panose="020E0502030303020204" pitchFamily="34" charset="0"/>
                </a:rPr>
                <a:t>Swt</a:t>
              </a:r>
              <a:r>
                <a:rPr lang="en-US" sz="1650" kern="1200" dirty="0">
                  <a:solidFill>
                    <a:srgbClr val="005C4A"/>
                  </a:solidFill>
                  <a:latin typeface="Candara" panose="020E0502030303020204" pitchFamily="34" charset="0"/>
                </a:rPr>
                <a:t>. dan </a:t>
              </a:r>
              <a:r>
                <a:rPr lang="en-US" sz="1650" kern="1200" dirty="0" err="1">
                  <a:solidFill>
                    <a:srgbClr val="005C4A"/>
                  </a:solidFill>
                  <a:latin typeface="Candara" panose="020E0502030303020204" pitchFamily="34" charset="0"/>
                </a:rPr>
                <a:t>diberi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balasan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sekecil</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apa</a:t>
              </a:r>
              <a:r>
                <a:rPr lang="en-US" sz="1650" kern="1200" dirty="0">
                  <a:solidFill>
                    <a:srgbClr val="005C4A"/>
                  </a:solidFill>
                  <a:latin typeface="Candara" panose="020E0502030303020204" pitchFamily="34" charset="0"/>
                </a:rPr>
                <a:t> pun</a:t>
              </a:r>
              <a:endParaRPr lang="en-ID" sz="1650" kern="1200" dirty="0">
                <a:solidFill>
                  <a:srgbClr val="005C4A"/>
                </a:solidFill>
                <a:latin typeface="Candara" panose="020E0502030303020204" pitchFamily="34" charset="0"/>
              </a:endParaRPr>
            </a:p>
          </p:txBody>
        </p:sp>
        <p:sp>
          <p:nvSpPr>
            <p:cNvPr id="43" name="Oval 42">
              <a:extLst>
                <a:ext uri="{FF2B5EF4-FFF2-40B4-BE49-F238E27FC236}">
                  <a16:creationId xmlns:a16="http://schemas.microsoft.com/office/drawing/2014/main" id="{650EBF81-80F5-1478-4F5A-9601DD963312}"/>
                </a:ext>
              </a:extLst>
            </p:cNvPr>
            <p:cNvSpPr/>
            <p:nvPr/>
          </p:nvSpPr>
          <p:spPr>
            <a:xfrm>
              <a:off x="3510164" y="1344937"/>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2</a:t>
              </a:r>
              <a:endParaRPr lang="en-ID" sz="2400" b="1" dirty="0">
                <a:solidFill>
                  <a:schemeClr val="bg1"/>
                </a:solidFill>
                <a:latin typeface="Candara" panose="020E0502030303020204" pitchFamily="34" charset="0"/>
              </a:endParaRPr>
            </a:p>
          </p:txBody>
        </p:sp>
        <p:sp>
          <p:nvSpPr>
            <p:cNvPr id="44" name="Freeform: Shape 43">
              <a:extLst>
                <a:ext uri="{FF2B5EF4-FFF2-40B4-BE49-F238E27FC236}">
                  <a16:creationId xmlns:a16="http://schemas.microsoft.com/office/drawing/2014/main" id="{AAB0338E-40C6-ED24-8C4B-7448F9343644}"/>
                </a:ext>
              </a:extLst>
            </p:cNvPr>
            <p:cNvSpPr/>
            <p:nvPr/>
          </p:nvSpPr>
          <p:spPr>
            <a:xfrm>
              <a:off x="4007215" y="2357145"/>
              <a:ext cx="7604674" cy="624086"/>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enegasan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bahwa</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manusia</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dikembalikan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ke</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alam</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akhirat</a:t>
              </a:r>
              <a:endParaRPr lang="en-ID" sz="1650" kern="1200" dirty="0">
                <a:solidFill>
                  <a:srgbClr val="005C4A"/>
                </a:solidFill>
                <a:latin typeface="Candara" panose="020E0502030303020204" pitchFamily="34" charset="0"/>
              </a:endParaRPr>
            </a:p>
          </p:txBody>
        </p:sp>
        <p:sp>
          <p:nvSpPr>
            <p:cNvPr id="45" name="Oval 44">
              <a:extLst>
                <a:ext uri="{FF2B5EF4-FFF2-40B4-BE49-F238E27FC236}">
                  <a16:creationId xmlns:a16="http://schemas.microsoft.com/office/drawing/2014/main" id="{AB91DAA8-A37F-CD33-43E9-641677C919DE}"/>
                </a:ext>
              </a:extLst>
            </p:cNvPr>
            <p:cNvSpPr/>
            <p:nvPr/>
          </p:nvSpPr>
          <p:spPr>
            <a:xfrm>
              <a:off x="3744908" y="2280949"/>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3</a:t>
              </a:r>
              <a:endParaRPr lang="en-ID" sz="2400" b="1" dirty="0">
                <a:solidFill>
                  <a:schemeClr val="bg1"/>
                </a:solidFill>
                <a:latin typeface="Candara" panose="020E0502030303020204" pitchFamily="34" charset="0"/>
              </a:endParaRPr>
            </a:p>
          </p:txBody>
        </p:sp>
        <p:sp>
          <p:nvSpPr>
            <p:cNvPr id="46" name="Freeform: Shape 45">
              <a:extLst>
                <a:ext uri="{FF2B5EF4-FFF2-40B4-BE49-F238E27FC236}">
                  <a16:creationId xmlns:a16="http://schemas.microsoft.com/office/drawing/2014/main" id="{46FB96A2-85D1-0F0E-7DDE-C22E22A848D7}"/>
                </a:ext>
              </a:extLst>
            </p:cNvPr>
            <p:cNvSpPr/>
            <p:nvPr/>
          </p:nvSpPr>
          <p:spPr>
            <a:xfrm>
              <a:off x="4007214" y="3292563"/>
              <a:ext cx="7604674" cy="624086"/>
            </a:xfrm>
            <a:custGeom>
              <a:avLst/>
              <a:gdLst>
                <a:gd name="connsiteX0" fmla="*/ 0 w 7604674"/>
                <a:gd name="connsiteY0" fmla="*/ 0 h 624086"/>
                <a:gd name="connsiteX1" fmla="*/ 7604674 w 7604674"/>
                <a:gd name="connsiteY1" fmla="*/ 0 h 624086"/>
                <a:gd name="connsiteX2" fmla="*/ 7604674 w 7604674"/>
                <a:gd name="connsiteY2" fmla="*/ 624086 h 624086"/>
                <a:gd name="connsiteX3" fmla="*/ 0 w 7604674"/>
                <a:gd name="connsiteY3" fmla="*/ 624086 h 624086"/>
                <a:gd name="connsiteX4" fmla="*/ 0 w 7604674"/>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4674" h="624086">
                  <a:moveTo>
                    <a:pt x="0" y="0"/>
                  </a:moveTo>
                  <a:lnTo>
                    <a:pt x="7604674" y="0"/>
                  </a:lnTo>
                  <a:lnTo>
                    <a:pt x="7604674"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l" defTabSz="889000">
                <a:lnSpc>
                  <a:spcPct val="90000"/>
                </a:lnSpc>
                <a:spcBef>
                  <a:spcPct val="0"/>
                </a:spcBef>
                <a:spcAft>
                  <a:spcPct val="35000"/>
                </a:spcAft>
                <a:buNone/>
              </a:pPr>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erintah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untuk</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melakukan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segala</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aktivitas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semaksimal</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mungkin</a:t>
              </a:r>
              <a:endParaRPr lang="en-ID" sz="1650" kern="1200" dirty="0">
                <a:solidFill>
                  <a:srgbClr val="005C4A"/>
                </a:solidFill>
              </a:endParaRPr>
            </a:p>
          </p:txBody>
        </p:sp>
        <p:sp>
          <p:nvSpPr>
            <p:cNvPr id="47" name="Oval 46">
              <a:extLst>
                <a:ext uri="{FF2B5EF4-FFF2-40B4-BE49-F238E27FC236}">
                  <a16:creationId xmlns:a16="http://schemas.microsoft.com/office/drawing/2014/main" id="{D338C1C1-5843-49CF-7E4C-DE86EE156505}"/>
                </a:ext>
              </a:extLst>
            </p:cNvPr>
            <p:cNvSpPr/>
            <p:nvPr/>
          </p:nvSpPr>
          <p:spPr>
            <a:xfrm>
              <a:off x="3744908" y="3216368"/>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4</a:t>
              </a:r>
              <a:endParaRPr lang="en-ID" sz="2400" b="1" dirty="0">
                <a:solidFill>
                  <a:schemeClr val="bg1"/>
                </a:solidFill>
                <a:latin typeface="Candara" panose="020E0502030303020204" pitchFamily="34" charset="0"/>
              </a:endParaRPr>
            </a:p>
          </p:txBody>
        </p:sp>
        <p:sp>
          <p:nvSpPr>
            <p:cNvPr id="48" name="Freeform: Shape 47">
              <a:extLst>
                <a:ext uri="{FF2B5EF4-FFF2-40B4-BE49-F238E27FC236}">
                  <a16:creationId xmlns:a16="http://schemas.microsoft.com/office/drawing/2014/main" id="{98D38E0B-FC6A-5BE9-16F7-872BD9A5E1A2}"/>
                </a:ext>
              </a:extLst>
            </p:cNvPr>
            <p:cNvSpPr/>
            <p:nvPr/>
          </p:nvSpPr>
          <p:spPr>
            <a:xfrm>
              <a:off x="3772471" y="4228576"/>
              <a:ext cx="8174815" cy="624086"/>
            </a:xfrm>
            <a:custGeom>
              <a:avLst/>
              <a:gdLst>
                <a:gd name="connsiteX0" fmla="*/ 0 w 7839418"/>
                <a:gd name="connsiteY0" fmla="*/ 0 h 624086"/>
                <a:gd name="connsiteX1" fmla="*/ 7839418 w 7839418"/>
                <a:gd name="connsiteY1" fmla="*/ 0 h 624086"/>
                <a:gd name="connsiteX2" fmla="*/ 7839418 w 7839418"/>
                <a:gd name="connsiteY2" fmla="*/ 624086 h 624086"/>
                <a:gd name="connsiteX3" fmla="*/ 0 w 7839418"/>
                <a:gd name="connsiteY3" fmla="*/ 624086 h 624086"/>
                <a:gd name="connsiteX4" fmla="*/ 0 w 7839418"/>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9418" h="624086">
                  <a:moveTo>
                    <a:pt x="0" y="0"/>
                  </a:moveTo>
                  <a:lnTo>
                    <a:pt x="7839418" y="0"/>
                  </a:lnTo>
                  <a:lnTo>
                    <a:pt x="7839418"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eringatan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bagi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siapa</a:t>
              </a:r>
              <a:r>
                <a:rPr lang="en-US" sz="1650" kern="1200" dirty="0">
                  <a:solidFill>
                    <a:srgbClr val="005C4A"/>
                  </a:solidFill>
                  <a:latin typeface="Candara" panose="020E0502030303020204" pitchFamily="34" charset="0"/>
                </a:rPr>
                <a:t> pun yang </a:t>
              </a:r>
              <a:r>
                <a:rPr lang="en-US" sz="1650" kern="1200" dirty="0" err="1">
                  <a:solidFill>
                    <a:srgbClr val="005C4A"/>
                  </a:solidFill>
                  <a:latin typeface="Candara" panose="020E0502030303020204" pitchFamily="34" charset="0"/>
                </a:rPr>
                <a:t>melanggar</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aturan</a:t>
              </a:r>
              <a:r>
                <a:rPr lang="en-US" sz="1650" kern="1200" dirty="0">
                  <a:solidFill>
                    <a:srgbClr val="005C4A"/>
                  </a:solidFill>
                  <a:latin typeface="Candara" panose="020E0502030303020204" pitchFamily="34" charset="0"/>
                </a:rPr>
                <a:t> Allah </a:t>
              </a:r>
              <a:r>
                <a:rPr lang="en-US" sz="1650" kern="1200" dirty="0" err="1">
                  <a:solidFill>
                    <a:srgbClr val="005C4A"/>
                  </a:solidFill>
                  <a:latin typeface="Candara" panose="020E0502030303020204" pitchFamily="34" charset="0"/>
                </a:rPr>
                <a:t>Swt</a:t>
              </a:r>
              <a:r>
                <a:rPr lang="en-US" sz="1650" kern="1200" dirty="0">
                  <a:solidFill>
                    <a:srgbClr val="005C4A"/>
                  </a:solidFill>
                  <a:latin typeface="Candara" panose="020E0502030303020204" pitchFamily="34" charset="0"/>
                </a:rPr>
                <a:t>.</a:t>
              </a:r>
              <a:endParaRPr lang="en-ID" sz="1650" kern="1200" dirty="0">
                <a:solidFill>
                  <a:srgbClr val="005C4A"/>
                </a:solidFill>
                <a:latin typeface="Candara" panose="020E0502030303020204" pitchFamily="34" charset="0"/>
              </a:endParaRPr>
            </a:p>
          </p:txBody>
        </p:sp>
        <p:sp>
          <p:nvSpPr>
            <p:cNvPr id="49" name="Oval 48">
              <a:extLst>
                <a:ext uri="{FF2B5EF4-FFF2-40B4-BE49-F238E27FC236}">
                  <a16:creationId xmlns:a16="http://schemas.microsoft.com/office/drawing/2014/main" id="{50980B70-7518-3913-4D8E-5327570F9711}"/>
                </a:ext>
              </a:extLst>
            </p:cNvPr>
            <p:cNvSpPr/>
            <p:nvPr/>
          </p:nvSpPr>
          <p:spPr>
            <a:xfrm>
              <a:off x="3510164" y="4152380"/>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5</a:t>
              </a:r>
              <a:endParaRPr lang="en-ID" sz="2400" b="1" dirty="0">
                <a:solidFill>
                  <a:schemeClr val="bg1"/>
                </a:solidFill>
                <a:latin typeface="Candara" panose="020E0502030303020204" pitchFamily="34" charset="0"/>
              </a:endParaRPr>
            </a:p>
          </p:txBody>
        </p:sp>
        <p:sp>
          <p:nvSpPr>
            <p:cNvPr id="50" name="Freeform: Shape 49">
              <a:extLst>
                <a:ext uri="{FF2B5EF4-FFF2-40B4-BE49-F238E27FC236}">
                  <a16:creationId xmlns:a16="http://schemas.microsoft.com/office/drawing/2014/main" id="{D4F181AD-FFBC-DB11-E738-E3E0ADED413E}"/>
                </a:ext>
              </a:extLst>
            </p:cNvPr>
            <p:cNvSpPr/>
            <p:nvPr/>
          </p:nvSpPr>
          <p:spPr>
            <a:xfrm>
              <a:off x="3259117" y="5164588"/>
              <a:ext cx="8352774" cy="624086"/>
            </a:xfrm>
            <a:custGeom>
              <a:avLst/>
              <a:gdLst>
                <a:gd name="connsiteX0" fmla="*/ 0 w 8352772"/>
                <a:gd name="connsiteY0" fmla="*/ 0 h 624086"/>
                <a:gd name="connsiteX1" fmla="*/ 8352772 w 8352772"/>
                <a:gd name="connsiteY1" fmla="*/ 0 h 624086"/>
                <a:gd name="connsiteX2" fmla="*/ 8352772 w 8352772"/>
                <a:gd name="connsiteY2" fmla="*/ 624086 h 624086"/>
                <a:gd name="connsiteX3" fmla="*/ 0 w 8352772"/>
                <a:gd name="connsiteY3" fmla="*/ 624086 h 624086"/>
                <a:gd name="connsiteX4" fmla="*/ 0 w 8352772"/>
                <a:gd name="connsiteY4" fmla="*/ 0 h 62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2772" h="624086">
                  <a:moveTo>
                    <a:pt x="0" y="0"/>
                  </a:moveTo>
                  <a:lnTo>
                    <a:pt x="8352772" y="0"/>
                  </a:lnTo>
                  <a:lnTo>
                    <a:pt x="8352772" y="624086"/>
                  </a:lnTo>
                  <a:lnTo>
                    <a:pt x="0" y="624086"/>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95369" tIns="50800" rIns="50800" bIns="50800" numCol="1" spcCol="1270" anchor="ctr" anchorCtr="0">
              <a:noAutofit/>
            </a:bodyPr>
            <a:lstStyle/>
            <a:p>
              <a:pPr marL="0" lvl="0" indent="0" algn="just" defTabSz="889000">
                <a:lnSpc>
                  <a:spcPct val="90000"/>
                </a:lnSpc>
                <a:spcBef>
                  <a:spcPct val="0"/>
                </a:spcBef>
                <a:spcAft>
                  <a:spcPct val="35000"/>
                </a:spcAft>
                <a:buNone/>
              </a:pPr>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enegasan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bahwa</a:t>
              </a:r>
              <a:r>
                <a:rPr lang="en-US" sz="1650" kern="1200" dirty="0">
                  <a:solidFill>
                    <a:srgbClr val="005C4A"/>
                  </a:solidFill>
                  <a:latin typeface="Candara" panose="020E0502030303020204" pitchFamily="34" charset="0"/>
                </a:rPr>
                <a:t> Allah </a:t>
              </a:r>
              <a:r>
                <a:rPr lang="en-US" sz="1650" kern="1200" dirty="0" err="1">
                  <a:solidFill>
                    <a:srgbClr val="005C4A"/>
                  </a:solidFill>
                  <a:latin typeface="Candara" panose="020E0502030303020204" pitchFamily="34" charset="0"/>
                </a:rPr>
                <a:t>Swt</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akan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memberi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balasan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berlipat</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ganda</a:t>
              </a:r>
              <a:endParaRPr lang="en-ID" sz="1650" kern="1200" dirty="0">
                <a:solidFill>
                  <a:srgbClr val="005C4A"/>
                </a:solidFill>
                <a:latin typeface="Candara" panose="020E0502030303020204" pitchFamily="34" charset="0"/>
              </a:endParaRPr>
            </a:p>
          </p:txBody>
        </p:sp>
        <p:sp>
          <p:nvSpPr>
            <p:cNvPr id="51" name="Oval 50">
              <a:extLst>
                <a:ext uri="{FF2B5EF4-FFF2-40B4-BE49-F238E27FC236}">
                  <a16:creationId xmlns:a16="http://schemas.microsoft.com/office/drawing/2014/main" id="{92CF51F5-6F0D-9511-2637-FA4D8F01E85F}"/>
                </a:ext>
              </a:extLst>
            </p:cNvPr>
            <p:cNvSpPr/>
            <p:nvPr/>
          </p:nvSpPr>
          <p:spPr>
            <a:xfrm>
              <a:off x="3028561" y="5078461"/>
              <a:ext cx="780108" cy="780108"/>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6</a:t>
              </a:r>
              <a:endParaRPr lang="en-ID" sz="2400" b="1" dirty="0">
                <a:solidFill>
                  <a:schemeClr val="bg1"/>
                </a:solidFill>
                <a:latin typeface="Candara" panose="020E0502030303020204" pitchFamily="34" charset="0"/>
              </a:endParaRPr>
            </a:p>
          </p:txBody>
        </p:sp>
      </p:grpSp>
      <p:sp>
        <p:nvSpPr>
          <p:cNvPr id="52" name="TextBox 51">
            <a:hlinkClick r:id="rId3" action="ppaction://hlinksldjump"/>
            <a:extLst>
              <a:ext uri="{FF2B5EF4-FFF2-40B4-BE49-F238E27FC236}">
                <a16:creationId xmlns:a16="http://schemas.microsoft.com/office/drawing/2014/main" id="{62BB3A72-D830-B854-7B23-FB47C97D208C}"/>
              </a:ext>
            </a:extLst>
          </p:cNvPr>
          <p:cNvSpPr txBox="1"/>
          <p:nvPr/>
        </p:nvSpPr>
        <p:spPr>
          <a:xfrm>
            <a:off x="71244" y="1792096"/>
            <a:ext cx="2661367" cy="1089529"/>
          </a:xfrm>
          <a:prstGeom prst="rect">
            <a:avLst/>
          </a:prstGeom>
          <a:noFill/>
          <a:ln>
            <a:noFill/>
          </a:ln>
        </p:spPr>
        <p:txBody>
          <a:bodyPr wrap="square">
            <a:spAutoFit/>
          </a:bodyPr>
          <a:lstStyle/>
          <a:p>
            <a:pPr algn="ctr" defTabSz="1066800">
              <a:lnSpc>
                <a:spcPct val="90000"/>
              </a:lnSpc>
              <a:spcBef>
                <a:spcPct val="0"/>
              </a:spcBef>
            </a:pPr>
            <a:r>
              <a:rPr lang="en-ID" sz="2400" b="1" kern="1200" dirty="0">
                <a:solidFill>
                  <a:srgbClr val="005C4A"/>
                </a:solidFill>
                <a:latin typeface="Candara" panose="020E0502030303020204" pitchFamily="34" charset="0"/>
              </a:rPr>
              <a:t>Isi dan </a:t>
            </a:r>
            <a:r>
              <a:rPr lang="en-ID" sz="2400" b="1" kern="1200" dirty="0" err="1">
                <a:solidFill>
                  <a:srgbClr val="005C4A"/>
                </a:solidFill>
                <a:latin typeface="Candara" panose="020E0502030303020204" pitchFamily="34" charset="0"/>
              </a:rPr>
              <a:t>Kandungan</a:t>
            </a:r>
            <a:r>
              <a:rPr lang="en-ID" sz="2400" b="1" dirty="0">
                <a:solidFill>
                  <a:srgbClr val="005C4A"/>
                </a:solidFill>
                <a:latin typeface="Candara" panose="020E0502030303020204" pitchFamily="34" charset="0"/>
              </a:rPr>
              <a:t> Q.S. At-</a:t>
            </a:r>
            <a:r>
              <a:rPr lang="en-ID" sz="2400" b="1" dirty="0" err="1">
                <a:solidFill>
                  <a:srgbClr val="005C4A"/>
                </a:solidFill>
                <a:latin typeface="Candara" panose="020E0502030303020204" pitchFamily="34" charset="0"/>
              </a:rPr>
              <a:t>Taubah</a:t>
            </a:r>
            <a:r>
              <a:rPr lang="en-ID" sz="2400" b="1" dirty="0">
                <a:solidFill>
                  <a:srgbClr val="005C4A"/>
                </a:solidFill>
                <a:latin typeface="Candara" panose="020E0502030303020204" pitchFamily="34" charset="0"/>
              </a:rPr>
              <a:t>/</a:t>
            </a:r>
          </a:p>
          <a:p>
            <a:pPr algn="ctr" defTabSz="1066800">
              <a:lnSpc>
                <a:spcPct val="90000"/>
              </a:lnSpc>
              <a:spcBef>
                <a:spcPct val="0"/>
              </a:spcBef>
            </a:pPr>
            <a:r>
              <a:rPr lang="en-ID" sz="2400" b="1" dirty="0">
                <a:solidFill>
                  <a:srgbClr val="005C4A"/>
                </a:solidFill>
                <a:latin typeface="Candara" panose="020E0502030303020204" pitchFamily="34" charset="0"/>
              </a:rPr>
              <a:t>9: 105 </a:t>
            </a:r>
            <a:endParaRPr lang="en-ID" sz="2400" kern="12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219197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9" name="Group 28"/>
          <p:cNvGrpSpPr/>
          <p:nvPr/>
        </p:nvGrpSpPr>
        <p:grpSpPr>
          <a:xfrm>
            <a:off x="147120" y="243091"/>
            <a:ext cx="2425276" cy="957060"/>
            <a:chOff x="147120" y="243091"/>
            <a:chExt cx="2425276" cy="957060"/>
          </a:xfrm>
        </p:grpSpPr>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97" y="243091"/>
              <a:ext cx="2422799" cy="957060"/>
            </a:xfrm>
            <a:prstGeom prst="rect">
              <a:avLst/>
            </a:prstGeom>
          </p:spPr>
        </p:pic>
        <p:sp>
          <p:nvSpPr>
            <p:cNvPr id="36" name="Rectangle 35">
              <a:hlinkClick r:id="rId4" action="ppaction://hlinksldjump"/>
            </p:cNvPr>
            <p:cNvSpPr/>
            <p:nvPr/>
          </p:nvSpPr>
          <p:spPr>
            <a:xfrm>
              <a:off x="147120" y="401419"/>
              <a:ext cx="2231899"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Perilaku</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Cerminan</a:t>
              </a:r>
              <a:endParaRPr lang="en-US" b="1" dirty="0">
                <a:solidFill>
                  <a:srgbClr val="005C4A"/>
                </a:solidFill>
                <a:latin typeface="Candara" panose="020E0502030303020204" pitchFamily="34" charset="0"/>
              </a:endParaRPr>
            </a:p>
            <a:p>
              <a:pPr algn="ctr"/>
              <a:r>
                <a:rPr lang="en-ID" b="1" dirty="0">
                  <a:solidFill>
                    <a:srgbClr val="005C4A"/>
                  </a:solidFill>
                  <a:latin typeface="Candara" panose="020E0502030303020204" pitchFamily="34" charset="0"/>
                </a:rPr>
                <a:t>Q.S. Al-</a:t>
              </a:r>
              <a:r>
                <a:rPr lang="en-ID" b="1" dirty="0" err="1">
                  <a:solidFill>
                    <a:srgbClr val="005C4A"/>
                  </a:solidFill>
                  <a:latin typeface="Candara" panose="020E0502030303020204" pitchFamily="34" charset="0"/>
                </a:rPr>
                <a:t>Mā’idah</a:t>
              </a:r>
              <a:r>
                <a:rPr lang="en-ID" b="1" dirty="0">
                  <a:solidFill>
                    <a:srgbClr val="005C4A"/>
                  </a:solidFill>
                  <a:latin typeface="Candara" panose="020E0502030303020204" pitchFamily="34" charset="0"/>
                </a:rPr>
                <a:t>/5: 48</a:t>
              </a:r>
              <a:endParaRPr lang="en-ID" dirty="0">
                <a:solidFill>
                  <a:srgbClr val="005C4A"/>
                </a:solidFill>
                <a:latin typeface="Candara" panose="020E0502030303020204" pitchFamily="34" charset="0"/>
              </a:endParaRPr>
            </a:p>
          </p:txBody>
        </p:sp>
      </p:grpSp>
      <p:grpSp>
        <p:nvGrpSpPr>
          <p:cNvPr id="41" name="Group 40">
            <a:extLst>
              <a:ext uri="{FF2B5EF4-FFF2-40B4-BE49-F238E27FC236}">
                <a16:creationId xmlns:a16="http://schemas.microsoft.com/office/drawing/2014/main" id="{821F3112-E99D-814F-A02D-79FF4848EAA0}"/>
              </a:ext>
            </a:extLst>
          </p:cNvPr>
          <p:cNvGrpSpPr/>
          <p:nvPr/>
        </p:nvGrpSpPr>
        <p:grpSpPr>
          <a:xfrm>
            <a:off x="1436239" y="1212237"/>
            <a:ext cx="4855512" cy="1630027"/>
            <a:chOff x="1095828" y="1966632"/>
            <a:chExt cx="6774643" cy="2274292"/>
          </a:xfrm>
        </p:grpSpPr>
        <p:grpSp>
          <p:nvGrpSpPr>
            <p:cNvPr id="42" name="Group 41">
              <a:extLst>
                <a:ext uri="{FF2B5EF4-FFF2-40B4-BE49-F238E27FC236}">
                  <a16:creationId xmlns:a16="http://schemas.microsoft.com/office/drawing/2014/main" id="{FDD6D535-FF89-6568-A635-EA9945364752}"/>
                </a:ext>
              </a:extLst>
            </p:cNvPr>
            <p:cNvGrpSpPr/>
            <p:nvPr/>
          </p:nvGrpSpPr>
          <p:grpSpPr>
            <a:xfrm>
              <a:off x="1095828" y="1966632"/>
              <a:ext cx="6774643" cy="2274292"/>
              <a:chOff x="355600" y="1814932"/>
              <a:chExt cx="7300686" cy="2479543"/>
            </a:xfrm>
          </p:grpSpPr>
          <p:grpSp>
            <p:nvGrpSpPr>
              <p:cNvPr id="44" name="Group 43">
                <a:extLst>
                  <a:ext uri="{FF2B5EF4-FFF2-40B4-BE49-F238E27FC236}">
                    <a16:creationId xmlns:a16="http://schemas.microsoft.com/office/drawing/2014/main" id="{117A21B4-CBFD-95B0-9A98-4EE73AAF466A}"/>
                  </a:ext>
                </a:extLst>
              </p:cNvPr>
              <p:cNvGrpSpPr/>
              <p:nvPr/>
            </p:nvGrpSpPr>
            <p:grpSpPr>
              <a:xfrm flipH="1">
                <a:off x="355600" y="1814932"/>
                <a:ext cx="7300686" cy="2479543"/>
                <a:chOff x="2554515" y="763844"/>
                <a:chExt cx="8157029" cy="2770384"/>
              </a:xfrm>
            </p:grpSpPr>
            <p:sp>
              <p:nvSpPr>
                <p:cNvPr id="46" name="Arrow: Pentagon 45">
                  <a:extLst>
                    <a:ext uri="{FF2B5EF4-FFF2-40B4-BE49-F238E27FC236}">
                      <a16:creationId xmlns:a16="http://schemas.microsoft.com/office/drawing/2014/main" id="{0283298F-3182-75A5-29DB-A76A5D7AE87D}"/>
                    </a:ext>
                  </a:extLst>
                </p:cNvPr>
                <p:cNvSpPr/>
                <p:nvPr/>
              </p:nvSpPr>
              <p:spPr>
                <a:xfrm>
                  <a:off x="2554515" y="1461740"/>
                  <a:ext cx="5776686" cy="1393371"/>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200" dirty="0">
                    <a:solidFill>
                      <a:schemeClr val="bg1"/>
                    </a:solidFill>
                    <a:latin typeface="Candara" panose="020E0502030303020204" pitchFamily="34" charset="0"/>
                  </a:endParaRPr>
                </a:p>
              </p:txBody>
            </p:sp>
            <p:sp>
              <p:nvSpPr>
                <p:cNvPr id="47" name="Oval 46">
                  <a:extLst>
                    <a:ext uri="{FF2B5EF4-FFF2-40B4-BE49-F238E27FC236}">
                      <a16:creationId xmlns:a16="http://schemas.microsoft.com/office/drawing/2014/main" id="{E8E82550-5ED8-1BE1-AFC9-745CC6029957}"/>
                    </a:ext>
                  </a:extLst>
                </p:cNvPr>
                <p:cNvSpPr/>
                <p:nvPr/>
              </p:nvSpPr>
              <p:spPr>
                <a:xfrm flipH="1">
                  <a:off x="7779658" y="763844"/>
                  <a:ext cx="2931886" cy="2770384"/>
                </a:xfrm>
                <a:prstGeom prst="ellipse">
                  <a:avLst/>
                </a:prstGeom>
                <a:blipFill>
                  <a:blip r:embed="rId5"/>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45" name="TextBox 44">
                <a:extLst>
                  <a:ext uri="{FF2B5EF4-FFF2-40B4-BE49-F238E27FC236}">
                    <a16:creationId xmlns:a16="http://schemas.microsoft.com/office/drawing/2014/main" id="{880D74EC-61AE-7E52-1E45-4195A5CCEE34}"/>
                  </a:ext>
                </a:extLst>
              </p:cNvPr>
              <p:cNvSpPr txBox="1"/>
              <p:nvPr/>
            </p:nvSpPr>
            <p:spPr>
              <a:xfrm>
                <a:off x="3000523" y="2777288"/>
                <a:ext cx="4650071" cy="561816"/>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menjauhi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larangan</a:t>
                </a:r>
                <a:r>
                  <a:rPr lang="en-US" dirty="0">
                    <a:solidFill>
                      <a:srgbClr val="005C4A"/>
                    </a:solidFill>
                    <a:latin typeface="Candara" panose="020E0502030303020204" pitchFamily="34" charset="0"/>
                  </a:rPr>
                  <a:t> Allah </a:t>
                </a:r>
                <a:r>
                  <a:rPr lang="en-US" dirty="0" err="1">
                    <a:solidFill>
                      <a:srgbClr val="005C4A"/>
                    </a:solidFill>
                    <a:latin typeface="Candara" panose="020E0502030303020204" pitchFamily="34" charset="0"/>
                  </a:rPr>
                  <a:t>Swt</a:t>
                </a:r>
                <a:r>
                  <a:rPr lang="en-US" dirty="0">
                    <a:solidFill>
                      <a:srgbClr val="005C4A"/>
                    </a:solidFill>
                    <a:latin typeface="Candara" panose="020E0502030303020204" pitchFamily="34" charset="0"/>
                  </a:rPr>
                  <a:t>. </a:t>
                </a:r>
                <a:endParaRPr lang="en-ID" dirty="0">
                  <a:solidFill>
                    <a:srgbClr val="005C4A"/>
                  </a:solidFill>
                  <a:latin typeface="Candara" panose="020E0502030303020204" pitchFamily="34" charset="0"/>
                </a:endParaRPr>
              </a:p>
            </p:txBody>
          </p:sp>
        </p:grpSp>
        <p:sp>
          <p:nvSpPr>
            <p:cNvPr id="43" name="TextBox 42">
              <a:extLst>
                <a:ext uri="{FF2B5EF4-FFF2-40B4-BE49-F238E27FC236}">
                  <a16:creationId xmlns:a16="http://schemas.microsoft.com/office/drawing/2014/main" id="{ADDF9550-7B7D-69EC-DFA5-B04299C97733}"/>
                </a:ext>
              </a:extLst>
            </p:cNvPr>
            <p:cNvSpPr txBox="1"/>
            <p:nvPr/>
          </p:nvSpPr>
          <p:spPr>
            <a:xfrm>
              <a:off x="1440009" y="3661900"/>
              <a:ext cx="1955515" cy="343539"/>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pixabay.com</a:t>
              </a:r>
              <a:endParaRPr lang="en-ID" sz="1000" dirty="0">
                <a:solidFill>
                  <a:schemeClr val="bg1"/>
                </a:solidFill>
              </a:endParaRPr>
            </a:p>
          </p:txBody>
        </p:sp>
      </p:grpSp>
      <p:grpSp>
        <p:nvGrpSpPr>
          <p:cNvPr id="48" name="Group 47">
            <a:extLst>
              <a:ext uri="{FF2B5EF4-FFF2-40B4-BE49-F238E27FC236}">
                <a16:creationId xmlns:a16="http://schemas.microsoft.com/office/drawing/2014/main" id="{CDAEECC5-65F8-A1A9-4C91-27FB250C096A}"/>
              </a:ext>
            </a:extLst>
          </p:cNvPr>
          <p:cNvGrpSpPr/>
          <p:nvPr/>
        </p:nvGrpSpPr>
        <p:grpSpPr>
          <a:xfrm>
            <a:off x="3755088" y="352634"/>
            <a:ext cx="4855512" cy="1630027"/>
            <a:chOff x="4321528" y="791763"/>
            <a:chExt cx="6774643" cy="2274292"/>
          </a:xfrm>
        </p:grpSpPr>
        <p:grpSp>
          <p:nvGrpSpPr>
            <p:cNvPr id="49" name="Group 48">
              <a:extLst>
                <a:ext uri="{FF2B5EF4-FFF2-40B4-BE49-F238E27FC236}">
                  <a16:creationId xmlns:a16="http://schemas.microsoft.com/office/drawing/2014/main" id="{F5F54C0A-FA2E-954F-179F-6C84A3A66485}"/>
                </a:ext>
              </a:extLst>
            </p:cNvPr>
            <p:cNvGrpSpPr/>
            <p:nvPr/>
          </p:nvGrpSpPr>
          <p:grpSpPr>
            <a:xfrm>
              <a:off x="4321528" y="791763"/>
              <a:ext cx="6774643" cy="2274292"/>
              <a:chOff x="2554514" y="763845"/>
              <a:chExt cx="8157029" cy="2770384"/>
            </a:xfrm>
          </p:grpSpPr>
          <p:sp>
            <p:nvSpPr>
              <p:cNvPr id="52" name="Arrow: Pentagon 51">
                <a:extLst>
                  <a:ext uri="{FF2B5EF4-FFF2-40B4-BE49-F238E27FC236}">
                    <a16:creationId xmlns:a16="http://schemas.microsoft.com/office/drawing/2014/main" id="{A6276924-30F5-5391-0CBD-326A0FFDBA49}"/>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rgbClr val="005C4A"/>
                  </a:solidFill>
                  <a:latin typeface="Candara" panose="020E0502030303020204" pitchFamily="34" charset="0"/>
                </a:endParaRPr>
              </a:p>
            </p:txBody>
          </p:sp>
          <p:sp>
            <p:nvSpPr>
              <p:cNvPr id="53" name="Oval 52">
                <a:extLst>
                  <a:ext uri="{FF2B5EF4-FFF2-40B4-BE49-F238E27FC236}">
                    <a16:creationId xmlns:a16="http://schemas.microsoft.com/office/drawing/2014/main" id="{E61595D6-EA2F-31E4-2ED2-077549FF2B53}"/>
                  </a:ext>
                </a:extLst>
              </p:cNvPr>
              <p:cNvSpPr/>
              <p:nvPr/>
            </p:nvSpPr>
            <p:spPr>
              <a:xfrm>
                <a:off x="7779657" y="763845"/>
                <a:ext cx="2931886" cy="2770384"/>
              </a:xfrm>
              <a:prstGeom prst="ellipse">
                <a:avLst/>
              </a:prstGeom>
              <a:blipFill dpi="0" rotWithShape="1">
                <a:blip r:embed="rId6"/>
                <a:srcRect/>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50" name="TextBox 49">
              <a:extLst>
                <a:ext uri="{FF2B5EF4-FFF2-40B4-BE49-F238E27FC236}">
                  <a16:creationId xmlns:a16="http://schemas.microsoft.com/office/drawing/2014/main" id="{452348B3-475B-E214-8512-DF33A999A642}"/>
                </a:ext>
              </a:extLst>
            </p:cNvPr>
            <p:cNvSpPr txBox="1"/>
            <p:nvPr/>
          </p:nvSpPr>
          <p:spPr>
            <a:xfrm>
              <a:off x="4534165" y="1497738"/>
              <a:ext cx="3797741" cy="901792"/>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mengerjakan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perintah</a:t>
              </a:r>
              <a:r>
                <a:rPr lang="en-US" dirty="0">
                  <a:solidFill>
                    <a:srgbClr val="005C4A"/>
                  </a:solidFill>
                  <a:latin typeface="Candara" panose="020E0502030303020204" pitchFamily="34" charset="0"/>
                </a:rPr>
                <a:t> Allah </a:t>
              </a:r>
              <a:r>
                <a:rPr lang="en-US" dirty="0" err="1">
                  <a:solidFill>
                    <a:srgbClr val="005C4A"/>
                  </a:solidFill>
                  <a:latin typeface="Candara" panose="020E0502030303020204" pitchFamily="34" charset="0"/>
                </a:rPr>
                <a:t>Swt</a:t>
              </a:r>
              <a:r>
                <a:rPr lang="en-US" dirty="0">
                  <a:solidFill>
                    <a:srgbClr val="005C4A"/>
                  </a:solidFill>
                  <a:latin typeface="Candara" panose="020E0502030303020204" pitchFamily="34" charset="0"/>
                </a:rPr>
                <a:t>.</a:t>
              </a:r>
              <a:endParaRPr lang="en-ID" dirty="0">
                <a:solidFill>
                  <a:srgbClr val="005C4A"/>
                </a:solidFill>
                <a:latin typeface="Candara" panose="020E0502030303020204" pitchFamily="34" charset="0"/>
              </a:endParaRPr>
            </a:p>
          </p:txBody>
        </p:sp>
        <p:sp>
          <p:nvSpPr>
            <p:cNvPr id="51" name="TextBox 50">
              <a:extLst>
                <a:ext uri="{FF2B5EF4-FFF2-40B4-BE49-F238E27FC236}">
                  <a16:creationId xmlns:a16="http://schemas.microsoft.com/office/drawing/2014/main" id="{8761A33B-82AA-A1A2-3CC5-73E809A8C764}"/>
                </a:ext>
              </a:extLst>
            </p:cNvPr>
            <p:cNvSpPr txBox="1"/>
            <p:nvPr/>
          </p:nvSpPr>
          <p:spPr>
            <a:xfrm>
              <a:off x="9000830" y="2469115"/>
              <a:ext cx="2018017" cy="355405"/>
            </a:xfrm>
            <a:prstGeom prst="rect">
              <a:avLst/>
            </a:prstGeom>
            <a:noFill/>
          </p:spPr>
          <p:txBody>
            <a:bodyPr wrap="square" rtlCol="0">
              <a:spAutoFit/>
            </a:bodyPr>
            <a:lstStyle/>
            <a:p>
              <a:r>
                <a:rPr lang="en-US" sz="1000" dirty="0" err="1">
                  <a:solidFill>
                    <a:schemeClr val="bg1"/>
                  </a:solidFill>
                </a:rPr>
                <a:t>sumber</a:t>
              </a:r>
              <a:r>
                <a:rPr lang="en-US" sz="1000" dirty="0">
                  <a:solidFill>
                    <a:schemeClr val="bg1"/>
                  </a:solidFill>
                </a:rPr>
                <a:t>: pixabay.com</a:t>
              </a:r>
              <a:endParaRPr lang="en-ID" sz="1000" dirty="0">
                <a:solidFill>
                  <a:schemeClr val="bg1"/>
                </a:solidFill>
              </a:endParaRPr>
            </a:p>
          </p:txBody>
        </p:sp>
      </p:grpSp>
      <p:grpSp>
        <p:nvGrpSpPr>
          <p:cNvPr id="54" name="Group 53">
            <a:extLst>
              <a:ext uri="{FF2B5EF4-FFF2-40B4-BE49-F238E27FC236}">
                <a16:creationId xmlns:a16="http://schemas.microsoft.com/office/drawing/2014/main" id="{ADF20263-A27F-E10C-F795-3D503C7D0671}"/>
              </a:ext>
            </a:extLst>
          </p:cNvPr>
          <p:cNvGrpSpPr/>
          <p:nvPr/>
        </p:nvGrpSpPr>
        <p:grpSpPr>
          <a:xfrm>
            <a:off x="3755088" y="2102906"/>
            <a:ext cx="4855512" cy="1630027"/>
            <a:chOff x="4321528" y="3189436"/>
            <a:chExt cx="6774643" cy="2274292"/>
          </a:xfrm>
        </p:grpSpPr>
        <p:grpSp>
          <p:nvGrpSpPr>
            <p:cNvPr id="55" name="Group 54">
              <a:extLst>
                <a:ext uri="{FF2B5EF4-FFF2-40B4-BE49-F238E27FC236}">
                  <a16:creationId xmlns:a16="http://schemas.microsoft.com/office/drawing/2014/main" id="{C0243C21-6AD9-FC84-3C02-3BDA02A551B9}"/>
                </a:ext>
              </a:extLst>
            </p:cNvPr>
            <p:cNvGrpSpPr/>
            <p:nvPr/>
          </p:nvGrpSpPr>
          <p:grpSpPr>
            <a:xfrm>
              <a:off x="4321528" y="3189436"/>
              <a:ext cx="6774643" cy="2274292"/>
              <a:chOff x="3831772" y="2980941"/>
              <a:chExt cx="7300686" cy="2479543"/>
            </a:xfrm>
          </p:grpSpPr>
          <p:grpSp>
            <p:nvGrpSpPr>
              <p:cNvPr id="57" name="Group 56">
                <a:extLst>
                  <a:ext uri="{FF2B5EF4-FFF2-40B4-BE49-F238E27FC236}">
                    <a16:creationId xmlns:a16="http://schemas.microsoft.com/office/drawing/2014/main" id="{FF82A5D5-3852-06DB-F9B1-3FFC4716FF16}"/>
                  </a:ext>
                </a:extLst>
              </p:cNvPr>
              <p:cNvGrpSpPr/>
              <p:nvPr/>
            </p:nvGrpSpPr>
            <p:grpSpPr>
              <a:xfrm>
                <a:off x="3831772" y="2980941"/>
                <a:ext cx="7300686" cy="2479543"/>
                <a:chOff x="2554514" y="763845"/>
                <a:chExt cx="8157029" cy="2770384"/>
              </a:xfrm>
            </p:grpSpPr>
            <p:sp>
              <p:nvSpPr>
                <p:cNvPr id="59" name="Arrow: Pentagon 58">
                  <a:extLst>
                    <a:ext uri="{FF2B5EF4-FFF2-40B4-BE49-F238E27FC236}">
                      <a16:creationId xmlns:a16="http://schemas.microsoft.com/office/drawing/2014/main" id="{61E59D06-99E1-9A4B-A347-493AE5E92195}"/>
                    </a:ext>
                  </a:extLst>
                </p:cNvPr>
                <p:cNvSpPr/>
                <p:nvPr/>
              </p:nvSpPr>
              <p:spPr>
                <a:xfrm>
                  <a:off x="2554514" y="1452351"/>
                  <a:ext cx="5776686" cy="1393371"/>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200" dirty="0">
                    <a:solidFill>
                      <a:srgbClr val="005C4A"/>
                    </a:solidFill>
                    <a:latin typeface="Candara" panose="020E0502030303020204" pitchFamily="34" charset="0"/>
                  </a:endParaRPr>
                </a:p>
              </p:txBody>
            </p:sp>
            <p:sp>
              <p:nvSpPr>
                <p:cNvPr id="60" name="Oval 59">
                  <a:extLst>
                    <a:ext uri="{FF2B5EF4-FFF2-40B4-BE49-F238E27FC236}">
                      <a16:creationId xmlns:a16="http://schemas.microsoft.com/office/drawing/2014/main" id="{D242A575-53DA-9D95-D589-65AE39C8214B}"/>
                    </a:ext>
                  </a:extLst>
                </p:cNvPr>
                <p:cNvSpPr/>
                <p:nvPr/>
              </p:nvSpPr>
              <p:spPr>
                <a:xfrm>
                  <a:off x="7779657" y="763845"/>
                  <a:ext cx="2931886" cy="2770384"/>
                </a:xfrm>
                <a:prstGeom prst="ellipse">
                  <a:avLst/>
                </a:prstGeom>
                <a:blipFill>
                  <a:blip r:embed="rId7"/>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58" name="TextBox 57">
                <a:extLst>
                  <a:ext uri="{FF2B5EF4-FFF2-40B4-BE49-F238E27FC236}">
                    <a16:creationId xmlns:a16="http://schemas.microsoft.com/office/drawing/2014/main" id="{B4C38370-13D7-BEA2-BAFB-0837CBCA84CA}"/>
                  </a:ext>
                </a:extLst>
              </p:cNvPr>
              <p:cNvSpPr txBox="1"/>
              <p:nvPr/>
            </p:nvSpPr>
            <p:spPr>
              <a:xfrm>
                <a:off x="3831772" y="3563417"/>
                <a:ext cx="4552184" cy="1299198"/>
              </a:xfrm>
              <a:prstGeom prst="rect">
                <a:avLst/>
              </a:prstGeom>
              <a:noFill/>
            </p:spPr>
            <p:txBody>
              <a:bodyPr wrap="square" rtlCol="0">
                <a:spAutoFit/>
              </a:bodyPr>
              <a:lstStyle/>
              <a:p>
                <a:pPr algn="ctr"/>
                <a:r>
                  <a:rPr lang="en-US" sz="1650" dirty="0" err="1">
                    <a:solidFill>
                      <a:srgbClr val="005C4A"/>
                    </a:solidFill>
                    <a:latin typeface="Candara" panose="020E0502030303020204" pitchFamily="34" charset="0"/>
                  </a:rPr>
                  <a:t>meyakini</a:t>
                </a:r>
                <a:r>
                  <a:rPr lang="en-US" sz="1650" dirty="0">
                    <a:solidFill>
                      <a:srgbClr val="005C4A"/>
                    </a:solidFill>
                    <a:latin typeface="Candara" panose="020E0502030303020204" pitchFamily="34" charset="0"/>
                  </a:rPr>
                  <a:t> Allah </a:t>
                </a:r>
                <a:r>
                  <a:rPr lang="en-US" sz="1650" dirty="0" err="1">
                    <a:solidFill>
                      <a:srgbClr val="005C4A"/>
                    </a:solidFill>
                    <a:latin typeface="Candara" panose="020E0502030303020204" pitchFamily="34" charset="0"/>
                  </a:rPr>
                  <a:t>Maha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Mengetahui</a:t>
                </a:r>
                <a:r>
                  <a:rPr lang="en-US" sz="1650" dirty="0">
                    <a:solidFill>
                      <a:srgbClr val="005C4A"/>
                    </a:solidFill>
                    <a:latin typeface="Candara" panose="020E0502030303020204" pitchFamily="34" charset="0"/>
                  </a:rPr>
                  <a:t> yang </a:t>
                </a:r>
                <a:r>
                  <a:rPr lang="en-US" sz="1650" dirty="0" err="1">
                    <a:solidFill>
                      <a:srgbClr val="005C4A"/>
                    </a:solidFill>
                    <a:latin typeface="Candara" panose="020E0502030303020204" pitchFamily="34" charset="0"/>
                  </a:rPr>
                  <a:t>tersembunyi</a:t>
                </a:r>
                <a:r>
                  <a:rPr lang="en-US" sz="1650" dirty="0">
                    <a:solidFill>
                      <a:srgbClr val="005C4A"/>
                    </a:solidFill>
                    <a:latin typeface="Candara" panose="020E0502030303020204" pitchFamily="34" charset="0"/>
                  </a:rPr>
                  <a:t> dan yang </a:t>
                </a:r>
                <a:r>
                  <a:rPr lang="en-US" sz="1650" dirty="0" err="1">
                    <a:solidFill>
                      <a:srgbClr val="005C4A"/>
                    </a:solidFill>
                    <a:latin typeface="Candara" panose="020E0502030303020204" pitchFamily="34" charset="0"/>
                  </a:rPr>
                  <a:t>terang-terangan</a:t>
                </a:r>
                <a:endParaRPr lang="en-ID" sz="1650" dirty="0">
                  <a:solidFill>
                    <a:srgbClr val="005C4A"/>
                  </a:solidFill>
                  <a:latin typeface="Candara" panose="020E0502030303020204" pitchFamily="34" charset="0"/>
                </a:endParaRPr>
              </a:p>
            </p:txBody>
          </p:sp>
        </p:grpSp>
        <p:sp>
          <p:nvSpPr>
            <p:cNvPr id="56" name="TextBox 55">
              <a:extLst>
                <a:ext uri="{FF2B5EF4-FFF2-40B4-BE49-F238E27FC236}">
                  <a16:creationId xmlns:a16="http://schemas.microsoft.com/office/drawing/2014/main" id="{98ADD9E7-315E-097C-0C42-EE8C1AC6C826}"/>
                </a:ext>
              </a:extLst>
            </p:cNvPr>
            <p:cNvSpPr txBox="1"/>
            <p:nvPr/>
          </p:nvSpPr>
          <p:spPr>
            <a:xfrm>
              <a:off x="8983785" y="4969771"/>
              <a:ext cx="1880412" cy="343539"/>
            </a:xfrm>
            <a:prstGeom prst="rect">
              <a:avLst/>
            </a:prstGeom>
            <a:noFill/>
          </p:spPr>
          <p:txBody>
            <a:bodyPr wrap="square" rtlCol="0">
              <a:spAutoFit/>
            </a:bodyPr>
            <a:lstStyle/>
            <a:p>
              <a:r>
                <a:rPr lang="en-US" sz="1000" dirty="0" err="1"/>
                <a:t>sumber</a:t>
              </a:r>
              <a:r>
                <a:rPr lang="en-US" sz="1000" dirty="0"/>
                <a:t>: freepik.com</a:t>
              </a:r>
              <a:endParaRPr lang="en-ID" sz="1000" dirty="0"/>
            </a:p>
          </p:txBody>
        </p:sp>
      </p:grpSp>
      <p:grpSp>
        <p:nvGrpSpPr>
          <p:cNvPr id="61" name="Group 60">
            <a:extLst>
              <a:ext uri="{FF2B5EF4-FFF2-40B4-BE49-F238E27FC236}">
                <a16:creationId xmlns:a16="http://schemas.microsoft.com/office/drawing/2014/main" id="{052BD7EC-70C7-2001-342A-8F8B977126C4}"/>
              </a:ext>
            </a:extLst>
          </p:cNvPr>
          <p:cNvGrpSpPr/>
          <p:nvPr/>
        </p:nvGrpSpPr>
        <p:grpSpPr>
          <a:xfrm>
            <a:off x="1432228" y="2989807"/>
            <a:ext cx="4862902" cy="1630027"/>
            <a:chOff x="1200964" y="4422486"/>
            <a:chExt cx="6784954" cy="2274292"/>
          </a:xfrm>
        </p:grpSpPr>
        <p:grpSp>
          <p:nvGrpSpPr>
            <p:cNvPr id="62" name="Group 61">
              <a:extLst>
                <a:ext uri="{FF2B5EF4-FFF2-40B4-BE49-F238E27FC236}">
                  <a16:creationId xmlns:a16="http://schemas.microsoft.com/office/drawing/2014/main" id="{B29A89C3-C721-0E20-1D33-B6E2B83AE9C8}"/>
                </a:ext>
              </a:extLst>
            </p:cNvPr>
            <p:cNvGrpSpPr/>
            <p:nvPr/>
          </p:nvGrpSpPr>
          <p:grpSpPr>
            <a:xfrm>
              <a:off x="1200964" y="4422486"/>
              <a:ext cx="6784954" cy="2274292"/>
              <a:chOff x="468901" y="4368813"/>
              <a:chExt cx="7311797" cy="2479543"/>
            </a:xfrm>
          </p:grpSpPr>
          <p:grpSp>
            <p:nvGrpSpPr>
              <p:cNvPr id="64" name="Group 63">
                <a:extLst>
                  <a:ext uri="{FF2B5EF4-FFF2-40B4-BE49-F238E27FC236}">
                    <a16:creationId xmlns:a16="http://schemas.microsoft.com/office/drawing/2014/main" id="{E5BC4D25-2BB9-B975-1D16-B8AE9B1CBD88}"/>
                  </a:ext>
                </a:extLst>
              </p:cNvPr>
              <p:cNvGrpSpPr/>
              <p:nvPr/>
            </p:nvGrpSpPr>
            <p:grpSpPr>
              <a:xfrm flipH="1">
                <a:off x="468901" y="4368813"/>
                <a:ext cx="7187386" cy="2479543"/>
                <a:chOff x="2554514" y="763845"/>
                <a:chExt cx="8030439" cy="2770384"/>
              </a:xfrm>
            </p:grpSpPr>
            <p:sp>
              <p:nvSpPr>
                <p:cNvPr id="66" name="Arrow: Pentagon 65">
                  <a:extLst>
                    <a:ext uri="{FF2B5EF4-FFF2-40B4-BE49-F238E27FC236}">
                      <a16:creationId xmlns:a16="http://schemas.microsoft.com/office/drawing/2014/main" id="{CC5AD5CA-70A3-6D61-F9C1-A00645314CA9}"/>
                    </a:ext>
                  </a:extLst>
                </p:cNvPr>
                <p:cNvSpPr/>
                <p:nvPr/>
              </p:nvSpPr>
              <p:spPr>
                <a:xfrm>
                  <a:off x="2554514" y="1449364"/>
                  <a:ext cx="5776686" cy="1393371"/>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solidFill>
                      <a:srgbClr val="005C4A"/>
                    </a:solidFill>
                    <a:latin typeface="Candara" panose="020E0502030303020204" pitchFamily="34" charset="0"/>
                  </a:endParaRPr>
                </a:p>
              </p:txBody>
            </p:sp>
            <p:sp>
              <p:nvSpPr>
                <p:cNvPr id="67" name="Oval 66">
                  <a:extLst>
                    <a:ext uri="{FF2B5EF4-FFF2-40B4-BE49-F238E27FC236}">
                      <a16:creationId xmlns:a16="http://schemas.microsoft.com/office/drawing/2014/main" id="{849CDE00-54A5-2629-CDB6-CB89F017F658}"/>
                    </a:ext>
                  </a:extLst>
                </p:cNvPr>
                <p:cNvSpPr/>
                <p:nvPr/>
              </p:nvSpPr>
              <p:spPr>
                <a:xfrm flipH="1">
                  <a:off x="7779658" y="763845"/>
                  <a:ext cx="2805295" cy="2770384"/>
                </a:xfrm>
                <a:prstGeom prst="ellipse">
                  <a:avLst/>
                </a:prstGeom>
                <a:blipFill>
                  <a:blip r:embed="rId8"/>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dirty="0">
                    <a:latin typeface="Candara" panose="020E0502030303020204" pitchFamily="34" charset="0"/>
                  </a:endParaRPr>
                </a:p>
              </p:txBody>
            </p:sp>
          </p:grpSp>
          <p:sp>
            <p:nvSpPr>
              <p:cNvPr id="65" name="TextBox 64">
                <a:extLst>
                  <a:ext uri="{FF2B5EF4-FFF2-40B4-BE49-F238E27FC236}">
                    <a16:creationId xmlns:a16="http://schemas.microsoft.com/office/drawing/2014/main" id="{C39954D6-B008-1FDB-C6CF-6516F1CF418F}"/>
                  </a:ext>
                </a:extLst>
              </p:cNvPr>
              <p:cNvSpPr txBox="1"/>
              <p:nvPr/>
            </p:nvSpPr>
            <p:spPr>
              <a:xfrm>
                <a:off x="2979690" y="5123834"/>
                <a:ext cx="4801008" cy="983177"/>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menumbuhkan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motivasi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berbuat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baik</a:t>
                </a:r>
                <a:r>
                  <a:rPr lang="en-US" dirty="0">
                    <a:solidFill>
                      <a:srgbClr val="005C4A"/>
                    </a:solidFill>
                    <a:latin typeface="Candara" panose="020E0502030303020204" pitchFamily="34" charset="0"/>
                  </a:rPr>
                  <a:t> dan </a:t>
                </a:r>
                <a:r>
                  <a:rPr lang="en-US" dirty="0" err="1">
                    <a:solidFill>
                      <a:srgbClr val="005C4A"/>
                    </a:solidFill>
                    <a:latin typeface="Candara" panose="020E0502030303020204" pitchFamily="34" charset="0"/>
                  </a:rPr>
                  <a:t>bekerja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keras</a:t>
                </a:r>
                <a:endParaRPr lang="en-ID" dirty="0">
                  <a:solidFill>
                    <a:srgbClr val="005C4A"/>
                  </a:solidFill>
                  <a:latin typeface="Candara" panose="020E0502030303020204" pitchFamily="34" charset="0"/>
                </a:endParaRPr>
              </a:p>
            </p:txBody>
          </p:sp>
        </p:grpSp>
        <p:sp>
          <p:nvSpPr>
            <p:cNvPr id="63" name="TextBox 62">
              <a:extLst>
                <a:ext uri="{FF2B5EF4-FFF2-40B4-BE49-F238E27FC236}">
                  <a16:creationId xmlns:a16="http://schemas.microsoft.com/office/drawing/2014/main" id="{59B99868-94B0-9F25-B7B8-A8F29AD3F2C6}"/>
                </a:ext>
              </a:extLst>
            </p:cNvPr>
            <p:cNvSpPr txBox="1"/>
            <p:nvPr/>
          </p:nvSpPr>
          <p:spPr>
            <a:xfrm>
              <a:off x="1491464" y="6156174"/>
              <a:ext cx="1862504" cy="343539"/>
            </a:xfrm>
            <a:prstGeom prst="rect">
              <a:avLst/>
            </a:prstGeom>
            <a:noFill/>
          </p:spPr>
          <p:txBody>
            <a:bodyPr wrap="square" rtlCol="0">
              <a:spAutoFit/>
            </a:bodyPr>
            <a:lstStyle/>
            <a:p>
              <a:r>
                <a:rPr lang="en-US" sz="1000" dirty="0" err="1"/>
                <a:t>sumber</a:t>
              </a:r>
              <a:r>
                <a:rPr lang="en-US" sz="1000" dirty="0"/>
                <a:t>: freepik.com</a:t>
              </a:r>
              <a:endParaRPr lang="en-ID" sz="1000" dirty="0"/>
            </a:p>
          </p:txBody>
        </p:sp>
      </p:grpSp>
    </p:spTree>
    <p:extLst>
      <p:ext uri="{BB962C8B-B14F-4D97-AF65-F5344CB8AC3E}">
        <p14:creationId xmlns:p14="http://schemas.microsoft.com/office/powerpoint/2010/main" val="156287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right)">
                                      <p:cBhvr>
                                        <p:cTn id="13" dur="1000"/>
                                        <p:tgtEl>
                                          <p:spTgt spid="48"/>
                                        </p:tgtEl>
                                      </p:cBhvr>
                                    </p:animEffect>
                                  </p:childTnLst>
                                </p:cTn>
                              </p:par>
                            </p:childTnLst>
                          </p:cTn>
                        </p:par>
                        <p:par>
                          <p:cTn id="14" fill="hold">
                            <p:stCondLst>
                              <p:cond delay="2000"/>
                            </p:stCondLst>
                            <p:childTnLst>
                              <p:par>
                                <p:cTn id="15" presetID="22" presetClass="entr" presetSubtype="8" fill="hold" nodeType="afterEffect">
                                  <p:stCondLst>
                                    <p:cond delay="25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1000"/>
                                        <p:tgtEl>
                                          <p:spTgt spid="41"/>
                                        </p:tgtEl>
                                      </p:cBhvr>
                                    </p:animEffect>
                                  </p:childTnLst>
                                </p:cTn>
                              </p:par>
                            </p:childTnLst>
                          </p:cTn>
                        </p:par>
                        <p:par>
                          <p:cTn id="18" fill="hold">
                            <p:stCondLst>
                              <p:cond delay="3250"/>
                            </p:stCondLst>
                            <p:childTnLst>
                              <p:par>
                                <p:cTn id="19" presetID="22" presetClass="entr" presetSubtype="2" fill="hold" nodeType="afterEffect">
                                  <p:stCondLst>
                                    <p:cond delay="250"/>
                                  </p:stCondLst>
                                  <p:childTnLst>
                                    <p:set>
                                      <p:cBhvr>
                                        <p:cTn id="20" dur="1" fill="hold">
                                          <p:stCondLst>
                                            <p:cond delay="0"/>
                                          </p:stCondLst>
                                        </p:cTn>
                                        <p:tgtEl>
                                          <p:spTgt spid="54"/>
                                        </p:tgtEl>
                                        <p:attrNameLst>
                                          <p:attrName>style.visibility</p:attrName>
                                        </p:attrNameLst>
                                      </p:cBhvr>
                                      <p:to>
                                        <p:strVal val="visible"/>
                                      </p:to>
                                    </p:set>
                                    <p:animEffect transition="in" filter="wipe(right)">
                                      <p:cBhvr>
                                        <p:cTn id="21" dur="1000"/>
                                        <p:tgtEl>
                                          <p:spTgt spid="54"/>
                                        </p:tgtEl>
                                      </p:cBhvr>
                                    </p:animEffect>
                                  </p:childTnLst>
                                </p:cTn>
                              </p:par>
                            </p:childTnLst>
                          </p:cTn>
                        </p:par>
                        <p:par>
                          <p:cTn id="22" fill="hold">
                            <p:stCondLst>
                              <p:cond delay="4500"/>
                            </p:stCondLst>
                            <p:childTnLst>
                              <p:par>
                                <p:cTn id="23" presetID="22" presetClass="entr" presetSubtype="8"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wipe(left)">
                                      <p:cBhvr>
                                        <p:cTn id="25"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3A42EBD7-44DB-FF59-459A-608412BDDE3C}"/>
              </a:ext>
            </a:extLst>
          </p:cNvPr>
          <p:cNvGraphicFramePr/>
          <p:nvPr>
            <p:extLst>
              <p:ext uri="{D42A27DB-BD31-4B8C-83A1-F6EECF244321}">
                <p14:modId xmlns:p14="http://schemas.microsoft.com/office/powerpoint/2010/main" val="3023142660"/>
              </p:ext>
            </p:extLst>
          </p:nvPr>
        </p:nvGraphicFramePr>
        <p:xfrm>
          <a:off x="1066800" y="2095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3516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5000" r="7000" b="9000"/>
          </a:stretch>
        </a:blipFill>
        <a:effectLst/>
      </p:bgPr>
    </p:bg>
    <p:spTree>
      <p:nvGrpSpPr>
        <p:cNvPr id="1" name=""/>
        <p:cNvGrpSpPr/>
        <p:nvPr/>
      </p:nvGrpSpPr>
      <p:grpSpPr>
        <a:xfrm>
          <a:off x="0" y="0"/>
          <a:ext cx="0" cy="0"/>
          <a:chOff x="0" y="0"/>
          <a:chExt cx="0" cy="0"/>
        </a:xfrm>
      </p:grpSpPr>
      <p:sp>
        <p:nvSpPr>
          <p:cNvPr id="9" name="Rectangle 8">
            <a:hlinkClick r:id="rId3" action="ppaction://hlinksldjump"/>
          </p:cNvPr>
          <p:cNvSpPr/>
          <p:nvPr/>
        </p:nvSpPr>
        <p:spPr>
          <a:xfrm>
            <a:off x="2989720" y="464463"/>
            <a:ext cx="3143809" cy="430887"/>
          </a:xfrm>
          <a:prstGeom prst="rect">
            <a:avLst/>
          </a:prstGeom>
        </p:spPr>
        <p:txBody>
          <a:bodyPr wrap="none">
            <a:spAutoFit/>
          </a:bodyPr>
          <a:lstStyle/>
          <a:p>
            <a:pPr algn="ctr"/>
            <a:r>
              <a:rPr lang="en-US" sz="2200" b="1" u="sng" dirty="0">
                <a:solidFill>
                  <a:srgbClr val="005C4A"/>
                </a:solidFill>
                <a:latin typeface="Candara" panose="020E0502030303020204" pitchFamily="34" charset="0"/>
              </a:rPr>
              <a:t>Hadis </a:t>
            </a:r>
            <a:r>
              <a:rPr lang="en-US" sz="2200" b="1" u="sng" dirty="0" err="1">
                <a:solidFill>
                  <a:srgbClr val="005C4A"/>
                </a:solidFill>
                <a:latin typeface="Candara" panose="020E0502030303020204" pitchFamily="34" charset="0"/>
              </a:rPr>
              <a:t>tentang</a:t>
            </a:r>
            <a:r>
              <a:rPr lang="en-US" sz="2200" b="1" u="sng" dirty="0">
                <a:solidFill>
                  <a:srgbClr val="005C4A"/>
                </a:solidFill>
                <a:latin typeface="Candara" panose="020E0502030303020204" pitchFamily="34" charset="0"/>
              </a:rPr>
              <a:t> </a:t>
            </a:r>
            <a:r>
              <a:rPr lang="en-US" sz="2200" b="1" u="sng" dirty="0" err="1">
                <a:solidFill>
                  <a:srgbClr val="005C4A"/>
                </a:solidFill>
                <a:latin typeface="Candara" panose="020E0502030303020204" pitchFamily="34" charset="0"/>
              </a:rPr>
              <a:t>Etos</a:t>
            </a:r>
            <a:r>
              <a:rPr lang="en-US" sz="2200" b="1" u="sng" dirty="0">
                <a:solidFill>
                  <a:srgbClr val="005C4A"/>
                </a:solidFill>
                <a:latin typeface="Candara" panose="020E0502030303020204" pitchFamily="34" charset="0"/>
              </a:rPr>
              <a:t> </a:t>
            </a:r>
            <a:r>
              <a:rPr lang="en-US" sz="2200" b="1" u="sng" dirty="0" err="1">
                <a:solidFill>
                  <a:srgbClr val="005C4A"/>
                </a:solidFill>
                <a:latin typeface="Candara" panose="020E0502030303020204" pitchFamily="34" charset="0"/>
              </a:rPr>
              <a:t>Kerja</a:t>
            </a:r>
            <a:endParaRPr lang="en-ID" sz="2200" u="sng"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974581CD-6C07-74ED-7F2E-24ABFAD4F779}"/>
              </a:ext>
            </a:extLst>
          </p:cNvPr>
          <p:cNvSpPr txBox="1"/>
          <p:nvPr/>
        </p:nvSpPr>
        <p:spPr>
          <a:xfrm>
            <a:off x="1057651" y="939790"/>
            <a:ext cx="6992655" cy="1708160"/>
          </a:xfrm>
          <a:prstGeom prst="rect">
            <a:avLst/>
          </a:prstGeom>
          <a:noFill/>
          <a:ln w="38100">
            <a:noFill/>
          </a:ln>
        </p:spPr>
        <p:txBody>
          <a:bodyPr wrap="square" rtlCol="0">
            <a:spAutoFit/>
          </a:bodyPr>
          <a:lstStyle/>
          <a:p>
            <a:pPr algn="r">
              <a:lnSpc>
                <a:spcPct val="150000"/>
              </a:lnSpc>
            </a:pPr>
            <a:r>
              <a:rPr lang="ar-SA" sz="2400" dirty="0">
                <a:effectLst/>
                <a:ea typeface="Times New Roman" panose="02020603050405020304" pitchFamily="18" charset="0"/>
                <a:cs typeface="Adobe Naskh Medium" panose="01010101010101010101" pitchFamily="50" charset="-78"/>
              </a:rPr>
              <a:t>عَنْ أَبِي عُبَيْدٍ مَوْلَى عَبْدِ الرَّحْمٰنِ بْنِ عَوْفٍ رَضِيَ اللّٰهُ عَنْهُ أَنَّهُ سَمِعَ أَبَا هُرَيْرَةَ رَضِيَ اللّٰهُ عَنْهُ يَقُولُ قَالَ رَسُولُ اللّٰهِ صَلَّى اللّٰهُ عَلَيْهِ وَسَلَّمَ لَأَنْ يَحْتَطِبَ أَحَدُكُمْ حُزْمَةً عَلَى ظَهْرِهِ خَيْرٌ لَهُ مِنْ أَنْ يَسْأَلَ أَحَدًا فَيُعْطِيَهُ أَوْ يَمْنَعَهُ (رواه البخاري)</a:t>
            </a:r>
            <a:endParaRPr lang="en-ID" sz="2400" dirty="0"/>
          </a:p>
        </p:txBody>
      </p:sp>
      <p:sp>
        <p:nvSpPr>
          <p:cNvPr id="8" name="TextBox 7">
            <a:extLst>
              <a:ext uri="{FF2B5EF4-FFF2-40B4-BE49-F238E27FC236}">
                <a16:creationId xmlns:a16="http://schemas.microsoft.com/office/drawing/2014/main" id="{6F15975A-B031-1DF4-8DAA-F44825A15120}"/>
              </a:ext>
            </a:extLst>
          </p:cNvPr>
          <p:cNvSpPr txBox="1"/>
          <p:nvPr/>
        </p:nvSpPr>
        <p:spPr>
          <a:xfrm>
            <a:off x="1053640" y="2763479"/>
            <a:ext cx="6790949" cy="1477328"/>
          </a:xfrm>
          <a:prstGeom prst="rect">
            <a:avLst/>
          </a:prstGeom>
          <a:noFill/>
          <a:ln w="38100">
            <a:noFill/>
          </a:ln>
        </p:spPr>
        <p:txBody>
          <a:bodyPr wrap="square" rtlCol="0">
            <a:spAutoFit/>
          </a:bodyPr>
          <a:lstStyle/>
          <a:p>
            <a:pPr algn="just"/>
            <a:r>
              <a:rPr lang="en-US" i="1" dirty="0">
                <a:solidFill>
                  <a:srgbClr val="005C4A"/>
                </a:solidFill>
                <a:latin typeface="Candara" panose="020E0502030303020204" pitchFamily="34" charset="0"/>
              </a:rPr>
              <a:t>Dari Abu Ubaid, maula Abdurrahman bin Auf, </a:t>
            </a:r>
            <a:r>
              <a:rPr lang="en-US" i="1" dirty="0" err="1">
                <a:solidFill>
                  <a:srgbClr val="005C4A"/>
                </a:solidFill>
                <a:latin typeface="Candara" panose="020E0502030303020204" pitchFamily="34" charset="0"/>
              </a:rPr>
              <a:t>bahwa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dia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mendengar</a:t>
            </a:r>
            <a:r>
              <a:rPr lang="en-US" i="1" dirty="0">
                <a:solidFill>
                  <a:srgbClr val="005C4A"/>
                </a:solidFill>
                <a:latin typeface="Candara" panose="020E0502030303020204" pitchFamily="34" charset="0"/>
              </a:rPr>
              <a:t> Abu Hurairah R.A. </a:t>
            </a:r>
            <a:r>
              <a:rPr lang="en-US" i="1" dirty="0" err="1">
                <a:solidFill>
                  <a:srgbClr val="005C4A"/>
                </a:solidFill>
                <a:latin typeface="Candara" panose="020E0502030303020204" pitchFamily="34" charset="0"/>
              </a:rPr>
              <a:t>berkata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Sungguh</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seorang</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dari</a:t>
            </a:r>
            <a:r>
              <a:rPr lang="en-US" i="1" dirty="0">
                <a:solidFill>
                  <a:srgbClr val="005C4A"/>
                </a:solidFill>
                <a:latin typeface="Candara" panose="020E0502030303020204" pitchFamily="34" charset="0"/>
              </a:rPr>
              <a:t> kalian yang </a:t>
            </a:r>
            <a:r>
              <a:rPr lang="en-US" i="1" dirty="0" err="1">
                <a:solidFill>
                  <a:srgbClr val="005C4A"/>
                </a:solidFill>
                <a:latin typeface="Candara" panose="020E0502030303020204" pitchFamily="34" charset="0"/>
              </a:rPr>
              <a:t>memanggul</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kayu</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bakar</a:t>
            </a:r>
            <a:r>
              <a:rPr lang="en-US" i="1" dirty="0">
                <a:solidFill>
                  <a:srgbClr val="005C4A"/>
                </a:solidFill>
                <a:latin typeface="Candara" panose="020E0502030303020204" pitchFamily="34" charset="0"/>
              </a:rPr>
              <a:t> di </a:t>
            </a:r>
            <a:r>
              <a:rPr lang="en-US" i="1" dirty="0" err="1">
                <a:solidFill>
                  <a:srgbClr val="005C4A"/>
                </a:solidFill>
                <a:latin typeface="Candara" panose="020E0502030303020204" pitchFamily="34" charset="0"/>
              </a:rPr>
              <a:t>atas</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punggungnya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lebih</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baik</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baginya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daripada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dia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meminta-minta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kepada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seseorang</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baik</a:t>
            </a:r>
            <a:r>
              <a:rPr lang="en-US" i="1" dirty="0">
                <a:solidFill>
                  <a:srgbClr val="005C4A"/>
                </a:solidFill>
                <a:latin typeface="Candara" panose="020E0502030303020204" pitchFamily="34" charset="0"/>
              </a:rPr>
              <a:t> orang </a:t>
            </a:r>
            <a:r>
              <a:rPr lang="en-US" i="1" dirty="0" err="1">
                <a:solidFill>
                  <a:srgbClr val="005C4A"/>
                </a:solidFill>
                <a:latin typeface="Candara" panose="020E0502030303020204" pitchFamily="34" charset="0"/>
              </a:rPr>
              <a:t>itu</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memberinya</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atau</a:t>
            </a:r>
            <a:r>
              <a:rPr lang="en-US" i="1" dirty="0">
                <a:solidFill>
                  <a:srgbClr val="005C4A"/>
                </a:solidFill>
                <a:latin typeface="Candara" panose="020E0502030303020204" pitchFamily="34" charset="0"/>
              </a:rPr>
              <a:t> </a:t>
            </a:r>
            <a:r>
              <a:rPr lang="en-US" i="1" dirty="0" err="1">
                <a:solidFill>
                  <a:srgbClr val="005C4A"/>
                </a:solidFill>
                <a:latin typeface="Candara" panose="020E0502030303020204" pitchFamily="34" charset="0"/>
              </a:rPr>
              <a:t>menolaknya</a:t>
            </a:r>
            <a:r>
              <a:rPr lang="en-US" i="1" dirty="0">
                <a:solidFill>
                  <a:srgbClr val="005C4A"/>
                </a:solidFill>
                <a:latin typeface="Candara" panose="020E0502030303020204" pitchFamily="34" charset="0"/>
              </a:rPr>
              <a:t>.” </a:t>
            </a:r>
            <a:r>
              <a:rPr lang="en-US" b="1" dirty="0">
                <a:solidFill>
                  <a:srgbClr val="005C4A"/>
                </a:solidFill>
                <a:latin typeface="Candara" panose="020E0502030303020204" pitchFamily="34" charset="0"/>
              </a:rPr>
              <a:t>(H.R. Bukhari)</a:t>
            </a:r>
            <a:endParaRPr lang="en-ID" b="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666028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childTnLst>
                          </p:cTn>
                        </p:par>
                        <p:par>
                          <p:cTn id="12" fill="hold">
                            <p:stCondLst>
                              <p:cond delay="1750"/>
                            </p:stCondLst>
                            <p:childTnLst>
                              <p:par>
                                <p:cTn id="13" presetID="22" presetClass="entr" presetSubtype="4"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TextBox 39">
            <a:hlinkClick r:id="rId4" action="ppaction://hlinksldjump"/>
            <a:extLst>
              <a:ext uri="{FF2B5EF4-FFF2-40B4-BE49-F238E27FC236}">
                <a16:creationId xmlns:a16="http://schemas.microsoft.com/office/drawing/2014/main" id="{C87A3771-0CFB-A288-677C-11B129FD3EAE}"/>
              </a:ext>
            </a:extLst>
          </p:cNvPr>
          <p:cNvSpPr txBox="1"/>
          <p:nvPr/>
        </p:nvSpPr>
        <p:spPr>
          <a:xfrm>
            <a:off x="385799" y="1581150"/>
            <a:ext cx="2357402" cy="1421928"/>
          </a:xfrm>
          <a:prstGeom prst="rect">
            <a:avLst/>
          </a:prstGeom>
          <a:noFill/>
          <a:ln>
            <a:noFill/>
          </a:ln>
        </p:spPr>
        <p:txBody>
          <a:bodyPr wrap="square">
            <a:spAutoFit/>
          </a:bodyPr>
          <a:lstStyle/>
          <a:p>
            <a:pPr algn="ctr" defTabSz="1066800">
              <a:lnSpc>
                <a:spcPct val="90000"/>
              </a:lnSpc>
              <a:spcBef>
                <a:spcPct val="0"/>
              </a:spcBef>
              <a:spcAft>
                <a:spcPct val="35000"/>
              </a:spcAft>
            </a:pPr>
            <a:r>
              <a:rPr lang="en-ID" sz="2400" b="1" kern="1200" dirty="0">
                <a:solidFill>
                  <a:srgbClr val="005C4A"/>
                </a:solidFill>
                <a:latin typeface="Candara" panose="020E0502030303020204" pitchFamily="34" charset="0"/>
              </a:rPr>
              <a:t>Isi dan </a:t>
            </a:r>
            <a:r>
              <a:rPr lang="en-ID" sz="2400" b="1" kern="1200" dirty="0" err="1">
                <a:solidFill>
                  <a:srgbClr val="005C4A"/>
                </a:solidFill>
                <a:latin typeface="Candara" panose="020E0502030303020204" pitchFamily="34" charset="0"/>
              </a:rPr>
              <a:t>Kandungan</a:t>
            </a:r>
            <a:r>
              <a:rPr lang="en-ID" sz="2400" b="1" kern="1200" dirty="0">
                <a:solidFill>
                  <a:srgbClr val="005C4A"/>
                </a:solidFill>
                <a:latin typeface="Candara" panose="020E0502030303020204" pitchFamily="34" charset="0"/>
              </a:rPr>
              <a:t> Hadis </a:t>
            </a:r>
            <a:r>
              <a:rPr lang="en-US" sz="2400" b="1" dirty="0" err="1">
                <a:solidFill>
                  <a:srgbClr val="005C4A"/>
                </a:solidFill>
                <a:latin typeface="Candara" panose="020E0502030303020204" pitchFamily="34" charset="0"/>
              </a:rPr>
              <a:t>tentang</a:t>
            </a:r>
            <a:r>
              <a:rPr lang="en-US" sz="2400" b="1" dirty="0">
                <a:solidFill>
                  <a:srgbClr val="005C4A"/>
                </a:solidFill>
                <a:latin typeface="Candara" panose="020E0502030303020204" pitchFamily="34" charset="0"/>
              </a:rPr>
              <a:t> </a:t>
            </a:r>
            <a:r>
              <a:rPr lang="en-US" sz="2400" b="1" dirty="0" err="1">
                <a:solidFill>
                  <a:srgbClr val="005C4A"/>
                </a:solidFill>
                <a:latin typeface="Candara" panose="020E0502030303020204" pitchFamily="34" charset="0"/>
              </a:rPr>
              <a:t>Etos</a:t>
            </a:r>
            <a:r>
              <a:rPr lang="en-US" sz="2400" b="1" dirty="0">
                <a:solidFill>
                  <a:srgbClr val="005C4A"/>
                </a:solidFill>
                <a:latin typeface="Candara" panose="020E0502030303020204" pitchFamily="34" charset="0"/>
              </a:rPr>
              <a:t> </a:t>
            </a:r>
            <a:r>
              <a:rPr lang="en-US" sz="2400" b="1" dirty="0" err="1">
                <a:solidFill>
                  <a:srgbClr val="005C4A"/>
                </a:solidFill>
                <a:latin typeface="Candara" panose="020E0502030303020204" pitchFamily="34" charset="0"/>
              </a:rPr>
              <a:t>Kerja</a:t>
            </a:r>
            <a:endParaRPr lang="en-ID" sz="2400" kern="1200" dirty="0">
              <a:solidFill>
                <a:srgbClr val="005C4A"/>
              </a:solidFill>
              <a:latin typeface="Candara" panose="020E0502030303020204" pitchFamily="34" charset="0"/>
            </a:endParaRPr>
          </a:p>
        </p:txBody>
      </p:sp>
      <p:grpSp>
        <p:nvGrpSpPr>
          <p:cNvPr id="4" name="Group 3">
            <a:extLst>
              <a:ext uri="{FF2B5EF4-FFF2-40B4-BE49-F238E27FC236}">
                <a16:creationId xmlns:a16="http://schemas.microsoft.com/office/drawing/2014/main" id="{81B03569-EF0C-9EB3-36BD-4553B9F88BA6}"/>
              </a:ext>
            </a:extLst>
          </p:cNvPr>
          <p:cNvGrpSpPr/>
          <p:nvPr/>
        </p:nvGrpSpPr>
        <p:grpSpPr>
          <a:xfrm>
            <a:off x="-2442414" y="-323850"/>
            <a:ext cx="11234975" cy="5513198"/>
            <a:chOff x="-2442414" y="-184849"/>
            <a:chExt cx="11234975" cy="5513198"/>
          </a:xfrm>
        </p:grpSpPr>
        <p:sp>
          <p:nvSpPr>
            <p:cNvPr id="16" name="Freeform: Shape 15">
              <a:extLst>
                <a:ext uri="{FF2B5EF4-FFF2-40B4-BE49-F238E27FC236}">
                  <a16:creationId xmlns:a16="http://schemas.microsoft.com/office/drawing/2014/main" id="{A4660612-CE9C-6F80-BCFB-95B0F4B62B1B}"/>
                </a:ext>
              </a:extLst>
            </p:cNvPr>
            <p:cNvSpPr/>
            <p:nvPr/>
          </p:nvSpPr>
          <p:spPr>
            <a:xfrm>
              <a:off x="2514600" y="798540"/>
              <a:ext cx="6277961" cy="630210"/>
            </a:xfrm>
            <a:custGeom>
              <a:avLst/>
              <a:gdLst>
                <a:gd name="connsiteX0" fmla="*/ 0 w 8179782"/>
                <a:gd name="connsiteY0" fmla="*/ 0 h 911944"/>
                <a:gd name="connsiteX1" fmla="*/ 8179782 w 8179782"/>
                <a:gd name="connsiteY1" fmla="*/ 0 h 911944"/>
                <a:gd name="connsiteX2" fmla="*/ 8179782 w 8179782"/>
                <a:gd name="connsiteY2" fmla="*/ 911944 h 911944"/>
                <a:gd name="connsiteX3" fmla="*/ 0 w 8179782"/>
                <a:gd name="connsiteY3" fmla="*/ 911944 h 911944"/>
                <a:gd name="connsiteX4" fmla="*/ 0 w 8179782"/>
                <a:gd name="connsiteY4" fmla="*/ 0 h 91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9782" h="911944">
                  <a:moveTo>
                    <a:pt x="0" y="0"/>
                  </a:moveTo>
                  <a:lnTo>
                    <a:pt x="8179782" y="0"/>
                  </a:lnTo>
                  <a:lnTo>
                    <a:pt x="8179782" y="911944"/>
                  </a:lnTo>
                  <a:lnTo>
                    <a:pt x="0" y="911944"/>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3856"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penegasan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bahwa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meminta-minta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adalah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pekerjaan</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hina</a:t>
              </a:r>
              <a:endParaRPr lang="en-ID" kern="1200" dirty="0">
                <a:solidFill>
                  <a:srgbClr val="005C4A"/>
                </a:solidFill>
                <a:latin typeface="Candara" panose="020E0502030303020204" pitchFamily="34" charset="0"/>
              </a:endParaRPr>
            </a:p>
          </p:txBody>
        </p:sp>
        <p:sp>
          <p:nvSpPr>
            <p:cNvPr id="18" name="Freeform: Shape 17">
              <a:extLst>
                <a:ext uri="{FF2B5EF4-FFF2-40B4-BE49-F238E27FC236}">
                  <a16:creationId xmlns:a16="http://schemas.microsoft.com/office/drawing/2014/main" id="{E65DA625-E2C4-844C-E2C5-06DD103ABFFD}"/>
                </a:ext>
              </a:extLst>
            </p:cNvPr>
            <p:cNvSpPr/>
            <p:nvPr/>
          </p:nvSpPr>
          <p:spPr>
            <a:xfrm>
              <a:off x="2821190" y="1720151"/>
              <a:ext cx="5937012" cy="630210"/>
            </a:xfrm>
            <a:custGeom>
              <a:avLst/>
              <a:gdLst>
                <a:gd name="connsiteX0" fmla="*/ 0 w 7637277"/>
                <a:gd name="connsiteY0" fmla="*/ 0 h 911944"/>
                <a:gd name="connsiteX1" fmla="*/ 7637277 w 7637277"/>
                <a:gd name="connsiteY1" fmla="*/ 0 h 911944"/>
                <a:gd name="connsiteX2" fmla="*/ 7637277 w 7637277"/>
                <a:gd name="connsiteY2" fmla="*/ 911944 h 911944"/>
                <a:gd name="connsiteX3" fmla="*/ 0 w 7637277"/>
                <a:gd name="connsiteY3" fmla="*/ 911944 h 911944"/>
                <a:gd name="connsiteX4" fmla="*/ 0 w 7637277"/>
                <a:gd name="connsiteY4" fmla="*/ 0 h 91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37277" h="911944">
                  <a:moveTo>
                    <a:pt x="0" y="0"/>
                  </a:moveTo>
                  <a:lnTo>
                    <a:pt x="7637277" y="0"/>
                  </a:lnTo>
                  <a:lnTo>
                    <a:pt x="7637277" y="911944"/>
                  </a:lnTo>
                  <a:lnTo>
                    <a:pt x="0" y="911944"/>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3856"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penegasan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bahwa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tidak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ada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pekerjaan</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hina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kecuali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pekerjaan</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dilarang</a:t>
              </a:r>
              <a:r>
                <a:rPr lang="en-US" kern="1200" dirty="0">
                  <a:solidFill>
                    <a:srgbClr val="005C4A"/>
                  </a:solidFill>
                  <a:latin typeface="Candara" panose="020E0502030303020204" pitchFamily="34" charset="0"/>
                </a:rPr>
                <a:t> Allah </a:t>
              </a:r>
              <a:r>
                <a:rPr lang="en-US" kern="1200" dirty="0" err="1">
                  <a:solidFill>
                    <a:srgbClr val="005C4A"/>
                  </a:solidFill>
                  <a:latin typeface="Candara" panose="020E0502030303020204" pitchFamily="34" charset="0"/>
                </a:rPr>
                <a:t>Swt</a:t>
              </a:r>
              <a:r>
                <a:rPr lang="en-US" kern="1200" dirty="0">
                  <a:solidFill>
                    <a:srgbClr val="005C4A"/>
                  </a:solidFill>
                  <a:latin typeface="Candara" panose="020E0502030303020204" pitchFamily="34" charset="0"/>
                </a:rPr>
                <a:t>. dan </a:t>
              </a:r>
              <a:r>
                <a:rPr lang="en-US" kern="1200" dirty="0" err="1">
                  <a:solidFill>
                    <a:srgbClr val="005C4A"/>
                  </a:solidFill>
                  <a:latin typeface="Candara" panose="020E0502030303020204" pitchFamily="34" charset="0"/>
                </a:rPr>
                <a:t>rasul</a:t>
              </a:r>
              <a:r>
                <a:rPr lang="en-US" dirty="0">
                  <a:solidFill>
                    <a:srgbClr val="005C4A"/>
                  </a:solidFill>
                  <a:latin typeface="Candara" panose="020E0502030303020204" pitchFamily="34" charset="0"/>
                </a:rPr>
                <a:t>-Nya</a:t>
              </a:r>
              <a:endParaRPr lang="en-ID" kern="1200" dirty="0">
                <a:solidFill>
                  <a:srgbClr val="005C4A"/>
                </a:solidFill>
                <a:latin typeface="Candara" panose="020E0502030303020204" pitchFamily="34" charset="0"/>
              </a:endParaRPr>
            </a:p>
          </p:txBody>
        </p:sp>
        <p:sp>
          <p:nvSpPr>
            <p:cNvPr id="20" name="Freeform: Shape 19">
              <a:extLst>
                <a:ext uri="{FF2B5EF4-FFF2-40B4-BE49-F238E27FC236}">
                  <a16:creationId xmlns:a16="http://schemas.microsoft.com/office/drawing/2014/main" id="{FACF7311-2D21-26BF-FD30-15A7116966F9}"/>
                </a:ext>
              </a:extLst>
            </p:cNvPr>
            <p:cNvSpPr/>
            <p:nvPr/>
          </p:nvSpPr>
          <p:spPr>
            <a:xfrm>
              <a:off x="2821190" y="2703540"/>
              <a:ext cx="5937012" cy="630210"/>
            </a:xfrm>
            <a:custGeom>
              <a:avLst/>
              <a:gdLst>
                <a:gd name="connsiteX0" fmla="*/ 0 w 7637277"/>
                <a:gd name="connsiteY0" fmla="*/ 0 h 911944"/>
                <a:gd name="connsiteX1" fmla="*/ 7637277 w 7637277"/>
                <a:gd name="connsiteY1" fmla="*/ 0 h 911944"/>
                <a:gd name="connsiteX2" fmla="*/ 7637277 w 7637277"/>
                <a:gd name="connsiteY2" fmla="*/ 911944 h 911944"/>
                <a:gd name="connsiteX3" fmla="*/ 0 w 7637277"/>
                <a:gd name="connsiteY3" fmla="*/ 911944 h 911944"/>
                <a:gd name="connsiteX4" fmla="*/ 0 w 7637277"/>
                <a:gd name="connsiteY4" fmla="*/ 0 h 91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37277" h="911944">
                  <a:moveTo>
                    <a:pt x="0" y="0"/>
                  </a:moveTo>
                  <a:lnTo>
                    <a:pt x="7637277" y="0"/>
                  </a:lnTo>
                  <a:lnTo>
                    <a:pt x="7637277" y="911944"/>
                  </a:lnTo>
                  <a:lnTo>
                    <a:pt x="0" y="911944"/>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3856"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perintah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untuk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bersungguh-sungguh</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dalam</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mencari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nafkah</a:t>
              </a:r>
              <a:r>
                <a:rPr lang="en-US" kern="1200" dirty="0">
                  <a:solidFill>
                    <a:srgbClr val="005C4A"/>
                  </a:solidFill>
                  <a:latin typeface="Candara" panose="020E0502030303020204" pitchFamily="34" charset="0"/>
                </a:rPr>
                <a:t> </a:t>
              </a:r>
              <a:endParaRPr lang="en-ID" kern="1200" dirty="0">
                <a:solidFill>
                  <a:srgbClr val="005C4A"/>
                </a:solidFill>
                <a:latin typeface="Candara" panose="020E0502030303020204" pitchFamily="34" charset="0"/>
              </a:endParaRPr>
            </a:p>
          </p:txBody>
        </p:sp>
        <p:sp>
          <p:nvSpPr>
            <p:cNvPr id="22" name="Freeform: Shape 21">
              <a:extLst>
                <a:ext uri="{FF2B5EF4-FFF2-40B4-BE49-F238E27FC236}">
                  <a16:creationId xmlns:a16="http://schemas.microsoft.com/office/drawing/2014/main" id="{A6FA7199-D300-27FC-2DAB-ACC5F945F2E7}"/>
                </a:ext>
              </a:extLst>
            </p:cNvPr>
            <p:cNvSpPr/>
            <p:nvPr/>
          </p:nvSpPr>
          <p:spPr>
            <a:xfrm>
              <a:off x="2514600" y="3694140"/>
              <a:ext cx="6233850" cy="630210"/>
            </a:xfrm>
            <a:custGeom>
              <a:avLst/>
              <a:gdLst>
                <a:gd name="connsiteX0" fmla="*/ 0 w 8160116"/>
                <a:gd name="connsiteY0" fmla="*/ 0 h 911944"/>
                <a:gd name="connsiteX1" fmla="*/ 8160116 w 8160116"/>
                <a:gd name="connsiteY1" fmla="*/ 0 h 911944"/>
                <a:gd name="connsiteX2" fmla="*/ 8160116 w 8160116"/>
                <a:gd name="connsiteY2" fmla="*/ 911944 h 911944"/>
                <a:gd name="connsiteX3" fmla="*/ 0 w 8160116"/>
                <a:gd name="connsiteY3" fmla="*/ 911944 h 911944"/>
                <a:gd name="connsiteX4" fmla="*/ 0 w 8160116"/>
                <a:gd name="connsiteY4" fmla="*/ 0 h 91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0116" h="911944">
                  <a:moveTo>
                    <a:pt x="0" y="0"/>
                  </a:moveTo>
                  <a:lnTo>
                    <a:pt x="8160116" y="0"/>
                  </a:lnTo>
                  <a:lnTo>
                    <a:pt x="8160116" y="911944"/>
                  </a:lnTo>
                  <a:lnTo>
                    <a:pt x="0" y="911944"/>
                  </a:lnTo>
                  <a:lnTo>
                    <a:pt x="0" y="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3856" tIns="50800" rIns="50800" bIns="50800" numCol="1" spcCol="1270" anchor="ctr" anchorCtr="0">
              <a:noAutofit/>
            </a:bodyPr>
            <a:lstStyle/>
            <a:p>
              <a:pPr marL="0" lvl="0" indent="0" algn="just" defTabSz="889000">
                <a:lnSpc>
                  <a:spcPct val="90000"/>
                </a:lnSpc>
                <a:spcBef>
                  <a:spcPct val="0"/>
                </a:spcBef>
                <a:spcAft>
                  <a:spcPct val="35000"/>
                </a:spcAft>
                <a:buNone/>
              </a:pPr>
              <a:r>
                <a:rPr lang="en-US" kern="1200" dirty="0" err="1">
                  <a:solidFill>
                    <a:srgbClr val="005C4A"/>
                  </a:solidFill>
                  <a:latin typeface="Candara" panose="020E0502030303020204" pitchFamily="34" charset="0"/>
                </a:rPr>
                <a:t>mengambil</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kayu</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bakar</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dari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hutan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untuk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dijual</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merupakan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pekerjaan</a:t>
              </a:r>
              <a:r>
                <a:rPr lang="en-US" kern="1200" dirty="0">
                  <a:solidFill>
                    <a:srgbClr val="005C4A"/>
                  </a:solidFill>
                  <a:latin typeface="Candara" panose="020E0502030303020204" pitchFamily="34" charset="0"/>
                </a:rPr>
                <a:t> yang </a:t>
              </a:r>
              <a:r>
                <a:rPr lang="en-US" kern="1200" dirty="0" err="1">
                  <a:solidFill>
                    <a:srgbClr val="005C4A"/>
                  </a:solidFill>
                  <a:latin typeface="Candara" panose="020E0502030303020204" pitchFamily="34" charset="0"/>
                </a:rPr>
                <a:t>mulia</a:t>
              </a:r>
              <a:endParaRPr lang="en-ID" kern="1200" dirty="0">
                <a:solidFill>
                  <a:srgbClr val="005C4A"/>
                </a:solidFill>
                <a:latin typeface="Candara" panose="020E0502030303020204" pitchFamily="34" charset="0"/>
              </a:endParaRPr>
            </a:p>
          </p:txBody>
        </p:sp>
        <p:grpSp>
          <p:nvGrpSpPr>
            <p:cNvPr id="3" name="Group 2">
              <a:extLst>
                <a:ext uri="{FF2B5EF4-FFF2-40B4-BE49-F238E27FC236}">
                  <a16:creationId xmlns:a16="http://schemas.microsoft.com/office/drawing/2014/main" id="{E4955798-A4EA-35C4-9925-55D53728E6B6}"/>
                </a:ext>
              </a:extLst>
            </p:cNvPr>
            <p:cNvGrpSpPr/>
            <p:nvPr/>
          </p:nvGrpSpPr>
          <p:grpSpPr>
            <a:xfrm>
              <a:off x="-2442414" y="-184849"/>
              <a:ext cx="5928618" cy="5513198"/>
              <a:chOff x="-2442414" y="-184849"/>
              <a:chExt cx="5928618" cy="5513198"/>
            </a:xfrm>
          </p:grpSpPr>
          <p:sp>
            <p:nvSpPr>
              <p:cNvPr id="15" name="Block Arc 14">
                <a:extLst>
                  <a:ext uri="{FF2B5EF4-FFF2-40B4-BE49-F238E27FC236}">
                    <a16:creationId xmlns:a16="http://schemas.microsoft.com/office/drawing/2014/main" id="{0A71E080-F003-8D2C-58F1-A0BF04A95651}"/>
                  </a:ext>
                </a:extLst>
              </p:cNvPr>
              <p:cNvSpPr/>
              <p:nvPr/>
            </p:nvSpPr>
            <p:spPr>
              <a:xfrm>
                <a:off x="-2442414" y="-184849"/>
                <a:ext cx="5513198" cy="5513198"/>
              </a:xfrm>
              <a:prstGeom prst="blockArc">
                <a:avLst>
                  <a:gd name="adj1" fmla="val 18900000"/>
                  <a:gd name="adj2" fmla="val 2700000"/>
                  <a:gd name="adj3" fmla="val 271"/>
                </a:avLst>
              </a:prstGeom>
              <a:solidFill>
                <a:srgbClr val="005C4A"/>
              </a:solidFill>
              <a:ln w="76200">
                <a:solidFill>
                  <a:srgbClr val="005C4A"/>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ID" dirty="0"/>
              </a:p>
            </p:txBody>
          </p:sp>
          <p:sp>
            <p:nvSpPr>
              <p:cNvPr id="17" name="Oval 16">
                <a:extLst>
                  <a:ext uri="{FF2B5EF4-FFF2-40B4-BE49-F238E27FC236}">
                    <a16:creationId xmlns:a16="http://schemas.microsoft.com/office/drawing/2014/main" id="{A868D1F9-E5F6-6A8C-4BA8-F44F6EFCDAC8}"/>
                  </a:ext>
                </a:extLst>
              </p:cNvPr>
              <p:cNvSpPr/>
              <p:nvPr/>
            </p:nvSpPr>
            <p:spPr>
              <a:xfrm>
                <a:off x="2337128" y="696849"/>
                <a:ext cx="787762" cy="787762"/>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1</a:t>
                </a:r>
                <a:endParaRPr lang="en-ID" sz="2400" b="1" dirty="0">
                  <a:solidFill>
                    <a:schemeClr val="bg1"/>
                  </a:solidFill>
                  <a:latin typeface="Candara" panose="020E0502030303020204" pitchFamily="34" charset="0"/>
                </a:endParaRPr>
              </a:p>
            </p:txBody>
          </p:sp>
          <p:sp>
            <p:nvSpPr>
              <p:cNvPr id="19" name="Oval 18">
                <a:extLst>
                  <a:ext uri="{FF2B5EF4-FFF2-40B4-BE49-F238E27FC236}">
                    <a16:creationId xmlns:a16="http://schemas.microsoft.com/office/drawing/2014/main" id="{8922E867-71C2-91C4-E25A-5E2CB1519657}"/>
                  </a:ext>
                </a:extLst>
              </p:cNvPr>
              <p:cNvSpPr/>
              <p:nvPr/>
            </p:nvSpPr>
            <p:spPr>
              <a:xfrm>
                <a:off x="2698442" y="1642328"/>
                <a:ext cx="787762" cy="787762"/>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2</a:t>
                </a:r>
                <a:endParaRPr lang="en-ID" sz="2400" b="1" dirty="0">
                  <a:solidFill>
                    <a:schemeClr val="bg1"/>
                  </a:solidFill>
                  <a:latin typeface="Candara" panose="020E0502030303020204" pitchFamily="34" charset="0"/>
                </a:endParaRPr>
              </a:p>
            </p:txBody>
          </p:sp>
          <p:sp>
            <p:nvSpPr>
              <p:cNvPr id="21" name="Oval 20">
                <a:extLst>
                  <a:ext uri="{FF2B5EF4-FFF2-40B4-BE49-F238E27FC236}">
                    <a16:creationId xmlns:a16="http://schemas.microsoft.com/office/drawing/2014/main" id="{887CF893-52BB-C115-712E-58E31F4015BA}"/>
                  </a:ext>
                </a:extLst>
              </p:cNvPr>
              <p:cNvSpPr/>
              <p:nvPr/>
            </p:nvSpPr>
            <p:spPr>
              <a:xfrm>
                <a:off x="2695692" y="2607674"/>
                <a:ext cx="787762" cy="787762"/>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3</a:t>
                </a:r>
                <a:endParaRPr lang="en-ID" sz="2400" b="1" dirty="0">
                  <a:solidFill>
                    <a:schemeClr val="bg1"/>
                  </a:solidFill>
                  <a:latin typeface="Candara" panose="020E0502030303020204" pitchFamily="34" charset="0"/>
                </a:endParaRPr>
              </a:p>
            </p:txBody>
          </p:sp>
          <p:sp>
            <p:nvSpPr>
              <p:cNvPr id="23" name="Oval 22">
                <a:extLst>
                  <a:ext uri="{FF2B5EF4-FFF2-40B4-BE49-F238E27FC236}">
                    <a16:creationId xmlns:a16="http://schemas.microsoft.com/office/drawing/2014/main" id="{19676914-B49F-C17C-BBF8-5AD9668BEB68}"/>
                  </a:ext>
                </a:extLst>
              </p:cNvPr>
              <p:cNvSpPr/>
              <p:nvPr/>
            </p:nvSpPr>
            <p:spPr>
              <a:xfrm>
                <a:off x="2337128" y="3533286"/>
                <a:ext cx="787762" cy="787762"/>
              </a:xfrm>
              <a:prstGeom prst="ellipse">
                <a:avLst/>
              </a:prstGeom>
              <a:solidFill>
                <a:srgbClr val="EF5361"/>
              </a:solidFill>
              <a:ln>
                <a:solidFill>
                  <a:srgbClr val="005C4A"/>
                </a:solidFill>
              </a:ln>
              <a:effectLst>
                <a:innerShdw blurRad="63500" dist="50800" dir="18900000">
                  <a:prstClr val="black">
                    <a:alpha val="50000"/>
                  </a:prstClr>
                </a:innerShdw>
              </a:effectLst>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r>
                  <a:rPr lang="en-US" sz="2400" b="1" dirty="0">
                    <a:solidFill>
                      <a:schemeClr val="bg1"/>
                    </a:solidFill>
                    <a:latin typeface="Candara" panose="020E0502030303020204" pitchFamily="34" charset="0"/>
                  </a:rPr>
                  <a:t>4</a:t>
                </a:r>
                <a:endParaRPr lang="en-ID" sz="2400" b="1" dirty="0">
                  <a:solidFill>
                    <a:schemeClr val="bg1"/>
                  </a:solidFill>
                  <a:latin typeface="Candara" panose="020E0502030303020204" pitchFamily="34" charset="0"/>
                </a:endParaRPr>
              </a:p>
            </p:txBody>
          </p:sp>
        </p:grpSp>
      </p:grpSp>
    </p:spTree>
    <p:extLst>
      <p:ext uri="{BB962C8B-B14F-4D97-AF65-F5344CB8AC3E}">
        <p14:creationId xmlns:p14="http://schemas.microsoft.com/office/powerpoint/2010/main" val="3828258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4" name="Group 23"/>
          <p:cNvGrpSpPr/>
          <p:nvPr/>
        </p:nvGrpSpPr>
        <p:grpSpPr>
          <a:xfrm>
            <a:off x="152400" y="237552"/>
            <a:ext cx="3274422" cy="1135549"/>
            <a:chOff x="147120" y="243090"/>
            <a:chExt cx="3274422" cy="1135549"/>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26" name="Rectangle 25">
              <a:hlinkClick r:id="rId4" action="ppaction://hlinksldjump"/>
            </p:cNvPr>
            <p:cNvSpPr/>
            <p:nvPr/>
          </p:nvSpPr>
          <p:spPr>
            <a:xfrm>
              <a:off x="147120" y="477619"/>
              <a:ext cx="3094026"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Perilaku</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Cerminan</a:t>
              </a:r>
              <a:endParaRPr lang="en-US" b="1" dirty="0">
                <a:solidFill>
                  <a:srgbClr val="005C4A"/>
                </a:solidFill>
                <a:latin typeface="Candara" panose="020E0502030303020204" pitchFamily="34" charset="0"/>
              </a:endParaRPr>
            </a:p>
            <a:p>
              <a:pPr algn="ctr"/>
              <a:r>
                <a:rPr lang="en-ID" b="1" dirty="0">
                  <a:solidFill>
                    <a:srgbClr val="005C4A"/>
                  </a:solidFill>
                  <a:latin typeface="Candara" panose="020E0502030303020204" pitchFamily="34" charset="0"/>
                </a:rPr>
                <a:t>Hadis </a:t>
              </a:r>
              <a:r>
                <a:rPr lang="en-ID" b="1" dirty="0" err="1">
                  <a:solidFill>
                    <a:srgbClr val="005C4A"/>
                  </a:solidFill>
                  <a:latin typeface="Candara" panose="020E0502030303020204" pitchFamily="34" charset="0"/>
                </a:rPr>
                <a:t>tentang</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Etos</a:t>
              </a:r>
              <a:r>
                <a:rPr lang="en-ID" b="1" dirty="0">
                  <a:solidFill>
                    <a:srgbClr val="005C4A"/>
                  </a:solidFill>
                  <a:latin typeface="Candara" panose="020E0502030303020204" pitchFamily="34" charset="0"/>
                </a:rPr>
                <a:t> </a:t>
              </a:r>
              <a:r>
                <a:rPr lang="en-ID" b="1" dirty="0" err="1">
                  <a:solidFill>
                    <a:srgbClr val="005C4A"/>
                  </a:solidFill>
                  <a:latin typeface="Candara" panose="020E0502030303020204" pitchFamily="34" charset="0"/>
                </a:rPr>
                <a:t>Kerja</a:t>
              </a:r>
              <a:endParaRPr lang="en-ID" dirty="0">
                <a:solidFill>
                  <a:srgbClr val="005C4A"/>
                </a:solidFill>
                <a:latin typeface="Candara" panose="020E0502030303020204" pitchFamily="34" charset="0"/>
              </a:endParaRPr>
            </a:p>
          </p:txBody>
        </p:sp>
      </p:grpSp>
      <p:grpSp>
        <p:nvGrpSpPr>
          <p:cNvPr id="29" name="Group 28">
            <a:extLst>
              <a:ext uri="{FF2B5EF4-FFF2-40B4-BE49-F238E27FC236}">
                <a16:creationId xmlns:a16="http://schemas.microsoft.com/office/drawing/2014/main" id="{2EF76CAD-256B-008A-460D-9DC896AE5B66}"/>
              </a:ext>
            </a:extLst>
          </p:cNvPr>
          <p:cNvGrpSpPr/>
          <p:nvPr/>
        </p:nvGrpSpPr>
        <p:grpSpPr>
          <a:xfrm>
            <a:off x="3539861" y="2880971"/>
            <a:ext cx="5080983" cy="1705719"/>
            <a:chOff x="3539861" y="2880970"/>
            <a:chExt cx="5080983" cy="1705719"/>
          </a:xfrm>
        </p:grpSpPr>
        <p:grpSp>
          <p:nvGrpSpPr>
            <p:cNvPr id="23" name="Group 22">
              <a:extLst>
                <a:ext uri="{FF2B5EF4-FFF2-40B4-BE49-F238E27FC236}">
                  <a16:creationId xmlns:a16="http://schemas.microsoft.com/office/drawing/2014/main" id="{5088AD5D-3AFE-51A8-5968-9D587D07866B}"/>
                </a:ext>
              </a:extLst>
            </p:cNvPr>
            <p:cNvGrpSpPr/>
            <p:nvPr/>
          </p:nvGrpSpPr>
          <p:grpSpPr>
            <a:xfrm>
              <a:off x="3539861" y="3304883"/>
              <a:ext cx="3598276" cy="857895"/>
              <a:chOff x="3539861" y="3304883"/>
              <a:chExt cx="3598276" cy="857895"/>
            </a:xfrm>
          </p:grpSpPr>
          <p:sp>
            <p:nvSpPr>
              <p:cNvPr id="19" name="Arrow: Pentagon 18">
                <a:extLst>
                  <a:ext uri="{FF2B5EF4-FFF2-40B4-BE49-F238E27FC236}">
                    <a16:creationId xmlns:a16="http://schemas.microsoft.com/office/drawing/2014/main" id="{301DFBB6-44B3-A864-FE6D-4AEDE81B1535}"/>
                  </a:ext>
                </a:extLst>
              </p:cNvPr>
              <p:cNvSpPr/>
              <p:nvPr/>
            </p:nvSpPr>
            <p:spPr>
              <a:xfrm>
                <a:off x="3539861" y="3304883"/>
                <a:ext cx="3598276" cy="857895"/>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50" dirty="0">
                  <a:solidFill>
                    <a:srgbClr val="005C4A"/>
                  </a:solidFill>
                  <a:latin typeface="Candara" panose="020E0502030303020204" pitchFamily="34" charset="0"/>
                </a:endParaRPr>
              </a:p>
            </p:txBody>
          </p:sp>
          <p:sp>
            <p:nvSpPr>
              <p:cNvPr id="30" name="TextBox 29">
                <a:extLst>
                  <a:ext uri="{FF2B5EF4-FFF2-40B4-BE49-F238E27FC236}">
                    <a16:creationId xmlns:a16="http://schemas.microsoft.com/office/drawing/2014/main" id="{78CC29FD-511B-3536-8E8C-F2556328E866}"/>
                  </a:ext>
                </a:extLst>
              </p:cNvPr>
              <p:cNvSpPr txBox="1"/>
              <p:nvPr/>
            </p:nvSpPr>
            <p:spPr>
              <a:xfrm>
                <a:off x="3720257" y="3445290"/>
                <a:ext cx="2772822" cy="646331"/>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bersemangat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dalam</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bekerja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atau</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belajar</a:t>
                </a:r>
                <a:endParaRPr lang="en-ID" dirty="0">
                  <a:solidFill>
                    <a:srgbClr val="005C4A"/>
                  </a:solidFill>
                  <a:latin typeface="Candara" panose="020E0502030303020204" pitchFamily="34" charset="0"/>
                </a:endParaRPr>
              </a:p>
            </p:txBody>
          </p:sp>
        </p:grpSp>
        <p:grpSp>
          <p:nvGrpSpPr>
            <p:cNvPr id="21" name="Group 20">
              <a:extLst>
                <a:ext uri="{FF2B5EF4-FFF2-40B4-BE49-F238E27FC236}">
                  <a16:creationId xmlns:a16="http://schemas.microsoft.com/office/drawing/2014/main" id="{3EEF9EF0-41DA-F11E-0C73-F20EAA7CE88F}"/>
                </a:ext>
              </a:extLst>
            </p:cNvPr>
            <p:cNvGrpSpPr/>
            <p:nvPr/>
          </p:nvGrpSpPr>
          <p:grpSpPr>
            <a:xfrm>
              <a:off x="6794583" y="2880970"/>
              <a:ext cx="1826261" cy="1705719"/>
              <a:chOff x="6794583" y="2880971"/>
              <a:chExt cx="1826261" cy="1705719"/>
            </a:xfrm>
          </p:grpSpPr>
          <p:sp>
            <p:nvSpPr>
              <p:cNvPr id="20" name="Oval 19">
                <a:extLst>
                  <a:ext uri="{FF2B5EF4-FFF2-40B4-BE49-F238E27FC236}">
                    <a16:creationId xmlns:a16="http://schemas.microsoft.com/office/drawing/2014/main" id="{35638D7F-EF62-F27D-4FC9-6919F69BB65E}"/>
                  </a:ext>
                </a:extLst>
              </p:cNvPr>
              <p:cNvSpPr/>
              <p:nvPr/>
            </p:nvSpPr>
            <p:spPr>
              <a:xfrm>
                <a:off x="6794583" y="2880971"/>
                <a:ext cx="1826261" cy="1705719"/>
              </a:xfrm>
              <a:prstGeom prst="ellipse">
                <a:avLst/>
              </a:prstGeom>
              <a:blipFill>
                <a:blip r:embed="rId5"/>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31" name="Rectangle 30">
                <a:extLst>
                  <a:ext uri="{FF2B5EF4-FFF2-40B4-BE49-F238E27FC236}">
                    <a16:creationId xmlns:a16="http://schemas.microsoft.com/office/drawing/2014/main" id="{34B92451-54E7-7845-08D4-8CC6270468FA}"/>
                  </a:ext>
                </a:extLst>
              </p:cNvPr>
              <p:cNvSpPr/>
              <p:nvPr/>
            </p:nvSpPr>
            <p:spPr>
              <a:xfrm>
                <a:off x="7010400" y="4217912"/>
                <a:ext cx="1410877" cy="259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pexels.com</a:t>
                </a:r>
                <a:endParaRPr lang="en-ID" sz="1000" dirty="0">
                  <a:solidFill>
                    <a:schemeClr val="bg1"/>
                  </a:solidFill>
                  <a:latin typeface="Candara" panose="020E0502030303020204" pitchFamily="34" charset="0"/>
                </a:endParaRPr>
              </a:p>
            </p:txBody>
          </p:sp>
        </p:grpSp>
      </p:grpSp>
      <p:grpSp>
        <p:nvGrpSpPr>
          <p:cNvPr id="11" name="Group 10">
            <a:extLst>
              <a:ext uri="{FF2B5EF4-FFF2-40B4-BE49-F238E27FC236}">
                <a16:creationId xmlns:a16="http://schemas.microsoft.com/office/drawing/2014/main" id="{80333FF6-4F44-9DE0-7F1D-3E587C6BF04E}"/>
              </a:ext>
            </a:extLst>
          </p:cNvPr>
          <p:cNvGrpSpPr/>
          <p:nvPr/>
        </p:nvGrpSpPr>
        <p:grpSpPr>
          <a:xfrm>
            <a:off x="1120608" y="1899132"/>
            <a:ext cx="5127814" cy="1705719"/>
            <a:chOff x="1120608" y="1899132"/>
            <a:chExt cx="5127814" cy="1705719"/>
          </a:xfrm>
        </p:grpSpPr>
        <p:grpSp>
          <p:nvGrpSpPr>
            <p:cNvPr id="10" name="Group 9">
              <a:extLst>
                <a:ext uri="{FF2B5EF4-FFF2-40B4-BE49-F238E27FC236}">
                  <a16:creationId xmlns:a16="http://schemas.microsoft.com/office/drawing/2014/main" id="{901FC4CA-5FD2-21AC-D5CF-388C2E6D3CC2}"/>
                </a:ext>
              </a:extLst>
            </p:cNvPr>
            <p:cNvGrpSpPr/>
            <p:nvPr/>
          </p:nvGrpSpPr>
          <p:grpSpPr>
            <a:xfrm>
              <a:off x="2603315" y="2387534"/>
              <a:ext cx="3645107" cy="857895"/>
              <a:chOff x="2600843" y="2386474"/>
              <a:chExt cx="3645107" cy="857895"/>
            </a:xfrm>
          </p:grpSpPr>
          <p:sp>
            <p:nvSpPr>
              <p:cNvPr id="16" name="Arrow: Pentagon 15">
                <a:extLst>
                  <a:ext uri="{FF2B5EF4-FFF2-40B4-BE49-F238E27FC236}">
                    <a16:creationId xmlns:a16="http://schemas.microsoft.com/office/drawing/2014/main" id="{B6A70B58-B66B-5D79-0AB6-C97D4D525050}"/>
                  </a:ext>
                </a:extLst>
              </p:cNvPr>
              <p:cNvSpPr/>
              <p:nvPr/>
            </p:nvSpPr>
            <p:spPr>
              <a:xfrm flipH="1">
                <a:off x="2600843" y="2386474"/>
                <a:ext cx="3598276" cy="857895"/>
              </a:xfrm>
              <a:prstGeom prst="homePlate">
                <a:avLst/>
              </a:prstGeom>
              <a:solidFill>
                <a:srgbClr val="EFCAC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50" dirty="0">
                  <a:solidFill>
                    <a:srgbClr val="005C4A"/>
                  </a:solidFill>
                  <a:latin typeface="Candara" panose="020E0502030303020204" pitchFamily="34" charset="0"/>
                </a:endParaRPr>
              </a:p>
            </p:txBody>
          </p:sp>
          <p:sp>
            <p:nvSpPr>
              <p:cNvPr id="28" name="TextBox 27">
                <a:extLst>
                  <a:ext uri="{FF2B5EF4-FFF2-40B4-BE49-F238E27FC236}">
                    <a16:creationId xmlns:a16="http://schemas.microsoft.com/office/drawing/2014/main" id="{6EF1AE6A-98BB-85C0-A767-0D7532178B71}"/>
                  </a:ext>
                </a:extLst>
              </p:cNvPr>
              <p:cNvSpPr txBox="1"/>
              <p:nvPr/>
            </p:nvSpPr>
            <p:spPr>
              <a:xfrm>
                <a:off x="2846142" y="2509567"/>
                <a:ext cx="3399808" cy="600164"/>
              </a:xfrm>
              <a:prstGeom prst="rect">
                <a:avLst/>
              </a:prstGeom>
              <a:noFill/>
            </p:spPr>
            <p:txBody>
              <a:bodyPr wrap="square" rtlCol="0">
                <a:spAutoFit/>
              </a:bodyPr>
              <a:lstStyle/>
              <a:p>
                <a:pPr algn="ctr"/>
                <a:r>
                  <a:rPr lang="en-US" sz="1650" dirty="0" err="1">
                    <a:solidFill>
                      <a:srgbClr val="005C4A"/>
                    </a:solidFill>
                    <a:latin typeface="Candara" panose="020E0502030303020204" pitchFamily="34" charset="0"/>
                  </a:rPr>
                  <a:t>menjalani</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menghargai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profesi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apa</a:t>
                </a:r>
                <a:r>
                  <a:rPr lang="en-US" sz="1650" dirty="0">
                    <a:solidFill>
                      <a:srgbClr val="005C4A"/>
                    </a:solidFill>
                    <a:latin typeface="Candara" panose="020E0502030303020204" pitchFamily="34" charset="0"/>
                  </a:rPr>
                  <a:t> pun yang halal dan </a:t>
                </a:r>
                <a:r>
                  <a:rPr lang="en-US" sz="1650" dirty="0" err="1">
                    <a:solidFill>
                      <a:srgbClr val="005C4A"/>
                    </a:solidFill>
                    <a:latin typeface="Candara" panose="020E0502030303020204" pitchFamily="34" charset="0"/>
                  </a:rPr>
                  <a:t>bermanfaat</a:t>
                </a:r>
                <a:endParaRPr lang="en-ID" sz="1650" dirty="0">
                  <a:solidFill>
                    <a:srgbClr val="005C4A"/>
                  </a:solidFill>
                  <a:latin typeface="Candara" panose="020E0502030303020204" pitchFamily="34" charset="0"/>
                </a:endParaRPr>
              </a:p>
            </p:txBody>
          </p:sp>
        </p:grpSp>
        <p:grpSp>
          <p:nvGrpSpPr>
            <p:cNvPr id="9" name="Group 8">
              <a:extLst>
                <a:ext uri="{FF2B5EF4-FFF2-40B4-BE49-F238E27FC236}">
                  <a16:creationId xmlns:a16="http://schemas.microsoft.com/office/drawing/2014/main" id="{739659E7-FD71-8ACA-3E55-B63A59F3B0BB}"/>
                </a:ext>
              </a:extLst>
            </p:cNvPr>
            <p:cNvGrpSpPr/>
            <p:nvPr/>
          </p:nvGrpSpPr>
          <p:grpSpPr>
            <a:xfrm>
              <a:off x="1120608" y="1899132"/>
              <a:ext cx="1826261" cy="1705719"/>
              <a:chOff x="1118136" y="1898072"/>
              <a:chExt cx="1826261" cy="1705719"/>
            </a:xfrm>
          </p:grpSpPr>
          <p:sp>
            <p:nvSpPr>
              <p:cNvPr id="17" name="Oval 16">
                <a:extLst>
                  <a:ext uri="{FF2B5EF4-FFF2-40B4-BE49-F238E27FC236}">
                    <a16:creationId xmlns:a16="http://schemas.microsoft.com/office/drawing/2014/main" id="{1D490723-1661-9491-66C3-3DA9EC016434}"/>
                  </a:ext>
                </a:extLst>
              </p:cNvPr>
              <p:cNvSpPr/>
              <p:nvPr/>
            </p:nvSpPr>
            <p:spPr>
              <a:xfrm>
                <a:off x="1118136" y="1898072"/>
                <a:ext cx="1826261" cy="1705719"/>
              </a:xfrm>
              <a:prstGeom prst="ellipse">
                <a:avLst/>
              </a:prstGeom>
              <a:blipFill>
                <a:blip r:embed="rId6"/>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34" name="Rectangle 33">
                <a:extLst>
                  <a:ext uri="{FF2B5EF4-FFF2-40B4-BE49-F238E27FC236}">
                    <a16:creationId xmlns:a16="http://schemas.microsoft.com/office/drawing/2014/main" id="{C07610A8-C0F2-D88D-0243-A1A939B8422C}"/>
                  </a:ext>
                </a:extLst>
              </p:cNvPr>
              <p:cNvSpPr/>
              <p:nvPr/>
            </p:nvSpPr>
            <p:spPr>
              <a:xfrm>
                <a:off x="1332323" y="3184333"/>
                <a:ext cx="1410877" cy="259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pixabay.com</a:t>
                </a:r>
                <a:endParaRPr lang="en-ID" sz="1000" dirty="0">
                  <a:solidFill>
                    <a:schemeClr val="bg1"/>
                  </a:solidFill>
                  <a:latin typeface="Candara" panose="020E0502030303020204" pitchFamily="34" charset="0"/>
                </a:endParaRPr>
              </a:p>
            </p:txBody>
          </p:sp>
        </p:grpSp>
      </p:grpSp>
      <p:grpSp>
        <p:nvGrpSpPr>
          <p:cNvPr id="8" name="Group 7">
            <a:extLst>
              <a:ext uri="{FF2B5EF4-FFF2-40B4-BE49-F238E27FC236}">
                <a16:creationId xmlns:a16="http://schemas.microsoft.com/office/drawing/2014/main" id="{8A89B77E-97BD-2BC2-56F4-14CF65E82409}"/>
              </a:ext>
            </a:extLst>
          </p:cNvPr>
          <p:cNvGrpSpPr/>
          <p:nvPr/>
        </p:nvGrpSpPr>
        <p:grpSpPr>
          <a:xfrm>
            <a:off x="3539861" y="1046272"/>
            <a:ext cx="5080983" cy="1705719"/>
            <a:chOff x="3539861" y="1045213"/>
            <a:chExt cx="5080983" cy="1705719"/>
          </a:xfrm>
        </p:grpSpPr>
        <p:grpSp>
          <p:nvGrpSpPr>
            <p:cNvPr id="7" name="Group 6">
              <a:extLst>
                <a:ext uri="{FF2B5EF4-FFF2-40B4-BE49-F238E27FC236}">
                  <a16:creationId xmlns:a16="http://schemas.microsoft.com/office/drawing/2014/main" id="{C7B39B22-61AD-3C18-33DE-DF329F3F908B}"/>
                </a:ext>
              </a:extLst>
            </p:cNvPr>
            <p:cNvGrpSpPr/>
            <p:nvPr/>
          </p:nvGrpSpPr>
          <p:grpSpPr>
            <a:xfrm>
              <a:off x="3539861" y="1469124"/>
              <a:ext cx="3598276" cy="857895"/>
              <a:chOff x="3539861" y="1469123"/>
              <a:chExt cx="3598276" cy="857895"/>
            </a:xfrm>
          </p:grpSpPr>
          <p:sp>
            <p:nvSpPr>
              <p:cNvPr id="12" name="Arrow: Pentagon 11">
                <a:extLst>
                  <a:ext uri="{FF2B5EF4-FFF2-40B4-BE49-F238E27FC236}">
                    <a16:creationId xmlns:a16="http://schemas.microsoft.com/office/drawing/2014/main" id="{A3A86643-E6DA-5FFB-BF4B-62290941E05D}"/>
                  </a:ext>
                </a:extLst>
              </p:cNvPr>
              <p:cNvSpPr/>
              <p:nvPr/>
            </p:nvSpPr>
            <p:spPr>
              <a:xfrm>
                <a:off x="3539861" y="1469123"/>
                <a:ext cx="3598276" cy="857895"/>
              </a:xfrm>
              <a:prstGeom prst="homePlate">
                <a:avLst/>
              </a:prstGeom>
              <a:solidFill>
                <a:schemeClr val="bg1"/>
              </a:solidFill>
              <a:ln w="28575">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rgbClr val="005C4A"/>
                  </a:solidFill>
                  <a:latin typeface="Candara" panose="020E0502030303020204" pitchFamily="34" charset="0"/>
                </a:endParaRPr>
              </a:p>
            </p:txBody>
          </p:sp>
          <p:sp>
            <p:nvSpPr>
              <p:cNvPr id="27" name="TextBox 26">
                <a:extLst>
                  <a:ext uri="{FF2B5EF4-FFF2-40B4-BE49-F238E27FC236}">
                    <a16:creationId xmlns:a16="http://schemas.microsoft.com/office/drawing/2014/main" id="{60828793-3AF2-7388-C671-4E06F14E8FA5}"/>
                  </a:ext>
                </a:extLst>
              </p:cNvPr>
              <p:cNvSpPr txBox="1"/>
              <p:nvPr/>
            </p:nvSpPr>
            <p:spPr>
              <a:xfrm>
                <a:off x="3657600" y="1580090"/>
                <a:ext cx="3082838" cy="646331"/>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menjaga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diri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dari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meminta-minta</a:t>
                </a:r>
                <a:endParaRPr lang="en-ID" dirty="0">
                  <a:solidFill>
                    <a:srgbClr val="005C4A"/>
                  </a:solidFill>
                  <a:latin typeface="Candara" panose="020E0502030303020204" pitchFamily="34" charset="0"/>
                </a:endParaRPr>
              </a:p>
            </p:txBody>
          </p:sp>
        </p:grpSp>
        <p:grpSp>
          <p:nvGrpSpPr>
            <p:cNvPr id="6" name="Group 5">
              <a:extLst>
                <a:ext uri="{FF2B5EF4-FFF2-40B4-BE49-F238E27FC236}">
                  <a16:creationId xmlns:a16="http://schemas.microsoft.com/office/drawing/2014/main" id="{5DEAB4ED-350B-22CC-8E34-34EAB8FB6C26}"/>
                </a:ext>
              </a:extLst>
            </p:cNvPr>
            <p:cNvGrpSpPr/>
            <p:nvPr/>
          </p:nvGrpSpPr>
          <p:grpSpPr>
            <a:xfrm>
              <a:off x="6794583" y="1045213"/>
              <a:ext cx="1826261" cy="1705719"/>
              <a:chOff x="6794583" y="1045212"/>
              <a:chExt cx="1826261" cy="1705719"/>
            </a:xfrm>
          </p:grpSpPr>
          <p:sp>
            <p:nvSpPr>
              <p:cNvPr id="13" name="Oval 12">
                <a:extLst>
                  <a:ext uri="{FF2B5EF4-FFF2-40B4-BE49-F238E27FC236}">
                    <a16:creationId xmlns:a16="http://schemas.microsoft.com/office/drawing/2014/main" id="{2FDFECF6-C53D-0E5B-4992-66FD0E2E0F19}"/>
                  </a:ext>
                </a:extLst>
              </p:cNvPr>
              <p:cNvSpPr/>
              <p:nvPr/>
            </p:nvSpPr>
            <p:spPr>
              <a:xfrm>
                <a:off x="6794583" y="1045212"/>
                <a:ext cx="1826261" cy="1705719"/>
              </a:xfrm>
              <a:prstGeom prst="ellipse">
                <a:avLst/>
              </a:prstGeom>
              <a:blipFill dpi="0" rotWithShape="1">
                <a:blip r:embed="rId7"/>
                <a:srcRect/>
                <a:stretch>
                  <a:fillRect/>
                </a:stretch>
              </a:blip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37" name="Rectangle 36">
                <a:extLst>
                  <a:ext uri="{FF2B5EF4-FFF2-40B4-BE49-F238E27FC236}">
                    <a16:creationId xmlns:a16="http://schemas.microsoft.com/office/drawing/2014/main" id="{8FAB5396-66ED-97D6-271F-CCA5AE450A43}"/>
                  </a:ext>
                </a:extLst>
              </p:cNvPr>
              <p:cNvSpPr/>
              <p:nvPr/>
            </p:nvSpPr>
            <p:spPr>
              <a:xfrm>
                <a:off x="6978836" y="2343148"/>
                <a:ext cx="1410877" cy="259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freepik.com</a:t>
                </a:r>
                <a:endParaRPr lang="en-ID" sz="1000" dirty="0">
                  <a:solidFill>
                    <a:schemeClr val="bg1"/>
                  </a:solidFill>
                  <a:latin typeface="Candara" panose="020E0502030303020204" pitchFamily="34" charset="0"/>
                </a:endParaRPr>
              </a:p>
            </p:txBody>
          </p:sp>
        </p:grpSp>
      </p:grpSp>
    </p:spTree>
    <p:extLst>
      <p:ext uri="{BB962C8B-B14F-4D97-AF65-F5344CB8AC3E}">
        <p14:creationId xmlns:p14="http://schemas.microsoft.com/office/powerpoint/2010/main" val="3355795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500" fill="hold"/>
                                        <p:tgtEl>
                                          <p:spTgt spid="8"/>
                                        </p:tgtEl>
                                        <p:attrNameLst>
                                          <p:attrName>ppt_x</p:attrName>
                                        </p:attrNameLst>
                                      </p:cBhvr>
                                      <p:tavLst>
                                        <p:tav tm="0">
                                          <p:val>
                                            <p:strVal val="0-#ppt_w/2"/>
                                          </p:val>
                                        </p:tav>
                                        <p:tav tm="100000">
                                          <p:val>
                                            <p:strVal val="#ppt_x"/>
                                          </p:val>
                                        </p:tav>
                                      </p:tavLst>
                                    </p:anim>
                                    <p:anim calcmode="lin" valueType="num">
                                      <p:cBhvr additive="base">
                                        <p:cTn id="14" dur="1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2750"/>
                            </p:stCondLst>
                            <p:childTnLst>
                              <p:par>
                                <p:cTn id="16" presetID="2" presetClass="entr" presetSubtype="2"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500" fill="hold"/>
                                        <p:tgtEl>
                                          <p:spTgt spid="11"/>
                                        </p:tgtEl>
                                        <p:attrNameLst>
                                          <p:attrName>ppt_x</p:attrName>
                                        </p:attrNameLst>
                                      </p:cBhvr>
                                      <p:tavLst>
                                        <p:tav tm="0">
                                          <p:val>
                                            <p:strVal val="1+#ppt_w/2"/>
                                          </p:val>
                                        </p:tav>
                                        <p:tav tm="100000">
                                          <p:val>
                                            <p:strVal val="#ppt_x"/>
                                          </p:val>
                                        </p:tav>
                                      </p:tavLst>
                                    </p:anim>
                                    <p:anim calcmode="lin" valueType="num">
                                      <p:cBhvr additive="base">
                                        <p:cTn id="19" dur="1500" fill="hold"/>
                                        <p:tgtEl>
                                          <p:spTgt spid="11"/>
                                        </p:tgtEl>
                                        <p:attrNameLst>
                                          <p:attrName>ppt_y</p:attrName>
                                        </p:attrNameLst>
                                      </p:cBhvr>
                                      <p:tavLst>
                                        <p:tav tm="0">
                                          <p:val>
                                            <p:strVal val="#ppt_y"/>
                                          </p:val>
                                        </p:tav>
                                        <p:tav tm="100000">
                                          <p:val>
                                            <p:strVal val="#ppt_y"/>
                                          </p:val>
                                        </p:tav>
                                      </p:tavLst>
                                    </p:anim>
                                  </p:childTnLst>
                                </p:cTn>
                              </p:par>
                            </p:childTnLst>
                          </p:cTn>
                        </p:par>
                        <p:par>
                          <p:cTn id="20" fill="hold">
                            <p:stCondLst>
                              <p:cond delay="4250"/>
                            </p:stCondLst>
                            <p:childTnLst>
                              <p:par>
                                <p:cTn id="21" presetID="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500" fill="hold"/>
                                        <p:tgtEl>
                                          <p:spTgt spid="29"/>
                                        </p:tgtEl>
                                        <p:attrNameLst>
                                          <p:attrName>ppt_x</p:attrName>
                                        </p:attrNameLst>
                                      </p:cBhvr>
                                      <p:tavLst>
                                        <p:tav tm="0">
                                          <p:val>
                                            <p:strVal val="0-#ppt_w/2"/>
                                          </p:val>
                                        </p:tav>
                                        <p:tav tm="100000">
                                          <p:val>
                                            <p:strVal val="#ppt_x"/>
                                          </p:val>
                                        </p:tav>
                                      </p:tavLst>
                                    </p:anim>
                                    <p:anim calcmode="lin" valueType="num">
                                      <p:cBhvr additive="base">
                                        <p:cTn id="24" dur="1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3A42EBD7-44DB-FF59-459A-608412BDDE3C}"/>
              </a:ext>
            </a:extLst>
          </p:cNvPr>
          <p:cNvGraphicFramePr/>
          <p:nvPr>
            <p:extLst>
              <p:ext uri="{D42A27DB-BD31-4B8C-83A1-F6EECF244321}">
                <p14:modId xmlns:p14="http://schemas.microsoft.com/office/powerpoint/2010/main" val="1877591016"/>
              </p:ext>
            </p:extLst>
          </p:nvPr>
        </p:nvGraphicFramePr>
        <p:xfrm>
          <a:off x="1066800" y="2095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10289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3E9F364-C9BB-319F-ABFC-3127A67ACC49}"/>
              </a:ext>
            </a:extLst>
          </p:cNvPr>
          <p:cNvGrpSpPr/>
          <p:nvPr/>
        </p:nvGrpSpPr>
        <p:grpSpPr>
          <a:xfrm>
            <a:off x="625557" y="819150"/>
            <a:ext cx="7892885" cy="3685762"/>
            <a:chOff x="627743" y="1175657"/>
            <a:chExt cx="10983686" cy="4920343"/>
          </a:xfrm>
        </p:grpSpPr>
        <p:sp>
          <p:nvSpPr>
            <p:cNvPr id="3" name="Rectangle 2">
              <a:extLst>
                <a:ext uri="{FF2B5EF4-FFF2-40B4-BE49-F238E27FC236}">
                  <a16:creationId xmlns:a16="http://schemas.microsoft.com/office/drawing/2014/main" id="{56FE0314-7FCB-A7BD-D18E-B5E37FB8F599}"/>
                </a:ext>
              </a:extLst>
            </p:cNvPr>
            <p:cNvSpPr/>
            <p:nvPr/>
          </p:nvSpPr>
          <p:spPr>
            <a:xfrm>
              <a:off x="627743" y="1175657"/>
              <a:ext cx="10983686" cy="4920343"/>
            </a:xfrm>
            <a:prstGeom prst="rect">
              <a:avLst/>
            </a:prstGeom>
            <a:solidFill>
              <a:schemeClr val="bg1"/>
            </a:solidFill>
            <a:ln>
              <a:solidFill>
                <a:srgbClr val="005C4A"/>
              </a:solidFill>
            </a:ln>
          </p:spPr>
          <p:txBody>
            <a:bodyPr/>
            <a:lstStyle/>
            <a:p>
              <a:endParaRPr lang="en-ID" sz="1650" dirty="0">
                <a:solidFill>
                  <a:srgbClr val="005C4A"/>
                </a:solidFill>
                <a:latin typeface="Candara" panose="020E0502030303020204" pitchFamily="34" charset="0"/>
              </a:endParaRPr>
            </a:p>
          </p:txBody>
        </p:sp>
        <p:sp>
          <p:nvSpPr>
            <p:cNvPr id="4" name="Rectangle 3">
              <a:extLst>
                <a:ext uri="{FF2B5EF4-FFF2-40B4-BE49-F238E27FC236}">
                  <a16:creationId xmlns:a16="http://schemas.microsoft.com/office/drawing/2014/main" id="{A8FEE6BD-6380-957A-2606-D010139A430B}"/>
                </a:ext>
              </a:extLst>
            </p:cNvPr>
            <p:cNvSpPr/>
            <p:nvPr/>
          </p:nvSpPr>
          <p:spPr>
            <a:xfrm>
              <a:off x="627743" y="1318956"/>
              <a:ext cx="10983685" cy="453601"/>
            </a:xfrm>
            <a:prstGeom prst="rect">
              <a:avLst/>
            </a:prstGeom>
            <a:solidFill>
              <a:srgbClr val="A6E065"/>
            </a:solidFill>
            <a:ln>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650" dirty="0" err="1">
                  <a:solidFill>
                    <a:srgbClr val="005C4A"/>
                  </a:solidFill>
                  <a:latin typeface="Candara" panose="020E0502030303020204" pitchFamily="34" charset="0"/>
                </a:rPr>
                <a:t>melakukan</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seluruh</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aktivitas</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karena</a:t>
              </a:r>
              <a:r>
                <a:rPr lang="en-US" sz="1650" dirty="0">
                  <a:solidFill>
                    <a:srgbClr val="005C4A"/>
                  </a:solidFill>
                  <a:latin typeface="Candara" panose="020E0502030303020204" pitchFamily="34" charset="0"/>
                </a:rPr>
                <a:t> Allah </a:t>
              </a:r>
              <a:r>
                <a:rPr lang="en-US" sz="1650" dirty="0" err="1">
                  <a:solidFill>
                    <a:srgbClr val="005C4A"/>
                  </a:solidFill>
                  <a:latin typeface="Candara" panose="020E0502030303020204" pitchFamily="34" charset="0"/>
                </a:rPr>
                <a:t>Swt</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sebagai</a:t>
              </a:r>
              <a:r>
                <a:rPr lang="en-US" sz="1650" dirty="0">
                  <a:solidFill>
                    <a:srgbClr val="005C4A"/>
                  </a:solidFill>
                  <a:latin typeface="Candara" panose="020E0502030303020204" pitchFamily="34" charset="0"/>
                </a:rPr>
                <a:t> rasa </a:t>
              </a:r>
              <a:r>
                <a:rPr lang="en-US" sz="1650" dirty="0" err="1">
                  <a:solidFill>
                    <a:srgbClr val="005C4A"/>
                  </a:solidFill>
                  <a:latin typeface="Candara" panose="020E0502030303020204" pitchFamily="34" charset="0"/>
                </a:rPr>
                <a:t>syukur</a:t>
              </a:r>
              <a:r>
                <a:rPr lang="en-US" sz="1650" dirty="0">
                  <a:solidFill>
                    <a:srgbClr val="005C4A"/>
                  </a:solidFill>
                  <a:latin typeface="Candara" panose="020E0502030303020204" pitchFamily="34" charset="0"/>
                </a:rPr>
                <a:t> (</a:t>
              </a:r>
              <a:r>
                <a:rPr lang="en-US" sz="1650" b="1" i="1" dirty="0" err="1">
                  <a:solidFill>
                    <a:srgbClr val="005C4A"/>
                  </a:solidFill>
                  <a:latin typeface="Candara" panose="020E0502030303020204" pitchFamily="34" charset="0"/>
                </a:rPr>
                <a:t>lillahi</a:t>
              </a:r>
              <a:r>
                <a:rPr lang="en-US" sz="1650" b="1" i="1" dirty="0">
                  <a:solidFill>
                    <a:srgbClr val="005C4A"/>
                  </a:solidFill>
                  <a:latin typeface="Candara" panose="020E0502030303020204" pitchFamily="34" charset="0"/>
                </a:rPr>
                <a:t> </a:t>
              </a:r>
              <a:r>
                <a:rPr lang="en-US" sz="1650" b="1" i="1" dirty="0" err="1">
                  <a:solidFill>
                    <a:srgbClr val="005C4A"/>
                  </a:solidFill>
                  <a:latin typeface="Candara" panose="020E0502030303020204" pitchFamily="34" charset="0"/>
                </a:rPr>
                <a:t>ta’ala</a:t>
              </a:r>
              <a:r>
                <a:rPr lang="en-US" sz="1650" dirty="0">
                  <a:solidFill>
                    <a:srgbClr val="005C4A"/>
                  </a:solidFill>
                  <a:latin typeface="Candara" panose="020E0502030303020204" pitchFamily="34" charset="0"/>
                </a:rPr>
                <a:t>)</a:t>
              </a:r>
              <a:endParaRPr lang="en-ID" sz="1650" dirty="0"/>
            </a:p>
          </p:txBody>
        </p:sp>
        <p:sp>
          <p:nvSpPr>
            <p:cNvPr id="6" name="Rectangle 5">
              <a:extLst>
                <a:ext uri="{FF2B5EF4-FFF2-40B4-BE49-F238E27FC236}">
                  <a16:creationId xmlns:a16="http://schemas.microsoft.com/office/drawing/2014/main" id="{0A309F25-7756-25AC-19B1-8C58DD81C16A}"/>
                </a:ext>
              </a:extLst>
            </p:cNvPr>
            <p:cNvSpPr/>
            <p:nvPr/>
          </p:nvSpPr>
          <p:spPr>
            <a:xfrm>
              <a:off x="627743" y="2135435"/>
              <a:ext cx="10983685" cy="453601"/>
            </a:xfrm>
            <a:prstGeom prst="rect">
              <a:avLst/>
            </a:prstGeom>
            <a:solidFill>
              <a:srgbClr val="A6E065"/>
            </a:solidFill>
            <a:ln>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650" dirty="0" err="1">
                  <a:solidFill>
                    <a:srgbClr val="005C4A"/>
                  </a:solidFill>
                  <a:latin typeface="Candara" panose="020E0502030303020204" pitchFamily="34" charset="0"/>
                </a:rPr>
                <a:t>m</a:t>
              </a:r>
              <a:r>
                <a:rPr lang="en-US" sz="1650" kern="1200" dirty="0" err="1">
                  <a:solidFill>
                    <a:srgbClr val="005C4A"/>
                  </a:solidFill>
                  <a:latin typeface="Candara" panose="020E0502030303020204" pitchFamily="34" charset="0"/>
                </a:rPr>
                <a:t>enetapkan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sasaran</a:t>
              </a:r>
              <a:r>
                <a:rPr lang="en-US" sz="1650" kern="1200" dirty="0">
                  <a:solidFill>
                    <a:srgbClr val="005C4A"/>
                  </a:solidFill>
                  <a:latin typeface="Candara" panose="020E0502030303020204" pitchFamily="34" charset="0"/>
                </a:rPr>
                <a:t> pada </a:t>
              </a:r>
              <a:r>
                <a:rPr lang="en-US" sz="1650" kern="1200" dirty="0" err="1">
                  <a:solidFill>
                    <a:srgbClr val="005C4A"/>
                  </a:solidFill>
                  <a:latin typeface="Candara" panose="020E0502030303020204" pitchFamily="34" charset="0"/>
                </a:rPr>
                <a:t>pencapaian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kerja</a:t>
              </a:r>
              <a:r>
                <a:rPr lang="en-US" sz="1650" kern="1200" dirty="0">
                  <a:solidFill>
                    <a:srgbClr val="005C4A"/>
                  </a:solidFill>
                  <a:latin typeface="Candara" panose="020E0502030303020204" pitchFamily="34" charset="0"/>
                </a:rPr>
                <a:t> di dunia dan </a:t>
              </a:r>
              <a:r>
                <a:rPr lang="en-US" sz="1650" kern="1200" dirty="0" err="1">
                  <a:solidFill>
                    <a:srgbClr val="005C4A"/>
                  </a:solidFill>
                  <a:latin typeface="Candara" panose="020E0502030303020204" pitchFamily="34" charset="0"/>
                </a:rPr>
                <a:t>akhirat</a:t>
              </a:r>
              <a:r>
                <a:rPr lang="en-US" sz="1650" kern="1200" dirty="0">
                  <a:solidFill>
                    <a:srgbClr val="005C4A"/>
                  </a:solidFill>
                  <a:latin typeface="Candara" panose="020E0502030303020204" pitchFamily="34" charset="0"/>
                </a:rPr>
                <a:t> (</a:t>
              </a:r>
              <a:r>
                <a:rPr lang="en-US" sz="1650" b="1" kern="1200" dirty="0" err="1">
                  <a:solidFill>
                    <a:srgbClr val="005C4A"/>
                  </a:solidFill>
                  <a:latin typeface="Candara" panose="020E0502030303020204" pitchFamily="34" charset="0"/>
                </a:rPr>
                <a:t>orientasi</a:t>
              </a:r>
              <a:r>
                <a:rPr lang="en-US" sz="1650" b="1" kern="1200" dirty="0">
                  <a:solidFill>
                    <a:srgbClr val="005C4A"/>
                  </a:solidFill>
                  <a:latin typeface="Candara" panose="020E0502030303020204" pitchFamily="34" charset="0"/>
                </a:rPr>
                <a:t> </a:t>
              </a:r>
              <a:r>
                <a:rPr lang="en-US" sz="1650" b="1" kern="1200" dirty="0" err="1">
                  <a:solidFill>
                    <a:srgbClr val="005C4A"/>
                  </a:solidFill>
                  <a:latin typeface="Candara" panose="020E0502030303020204" pitchFamily="34" charset="0"/>
                </a:rPr>
                <a:t>akhirat</a:t>
              </a:r>
              <a:r>
                <a:rPr lang="en-US" sz="1650" kern="1200" dirty="0">
                  <a:solidFill>
                    <a:srgbClr val="005C4A"/>
                  </a:solidFill>
                  <a:latin typeface="Candara" panose="020E0502030303020204" pitchFamily="34" charset="0"/>
                </a:rPr>
                <a:t>)</a:t>
              </a:r>
              <a:endParaRPr lang="en-ID" sz="1650" dirty="0"/>
            </a:p>
          </p:txBody>
        </p:sp>
        <p:sp>
          <p:nvSpPr>
            <p:cNvPr id="8" name="Rectangle 7">
              <a:extLst>
                <a:ext uri="{FF2B5EF4-FFF2-40B4-BE49-F238E27FC236}">
                  <a16:creationId xmlns:a16="http://schemas.microsoft.com/office/drawing/2014/main" id="{4A483B3D-67A8-12A4-DB1D-25992F5FF119}"/>
                </a:ext>
              </a:extLst>
            </p:cNvPr>
            <p:cNvSpPr/>
            <p:nvPr/>
          </p:nvSpPr>
          <p:spPr>
            <a:xfrm>
              <a:off x="627743" y="2951915"/>
              <a:ext cx="10983685" cy="453601"/>
            </a:xfrm>
            <a:prstGeom prst="rect">
              <a:avLst/>
            </a:prstGeom>
            <a:solidFill>
              <a:srgbClr val="A6E065"/>
            </a:solidFill>
            <a:ln>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650" dirty="0" err="1">
                  <a:solidFill>
                    <a:srgbClr val="005C4A"/>
                  </a:solidFill>
                  <a:latin typeface="Candara" panose="020E0502030303020204" pitchFamily="34" charset="0"/>
                </a:rPr>
                <a:t>m</a:t>
              </a:r>
              <a:r>
                <a:rPr lang="en-US" sz="1650" kern="1200" dirty="0" err="1">
                  <a:solidFill>
                    <a:srgbClr val="005C4A"/>
                  </a:solidFill>
                  <a:latin typeface="Candara" panose="020E0502030303020204" pitchFamily="34" charset="0"/>
                </a:rPr>
                <a:t>emiliki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realibilitas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serta</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kekuatan</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fisik</a:t>
              </a:r>
              <a:r>
                <a:rPr lang="en-US" sz="1650" kern="1200" dirty="0">
                  <a:solidFill>
                    <a:srgbClr val="005C4A"/>
                  </a:solidFill>
                  <a:latin typeface="Candara" panose="020E0502030303020204" pitchFamily="34" charset="0"/>
                </a:rPr>
                <a:t> dan mental (</a:t>
              </a:r>
              <a:r>
                <a:rPr lang="en-US" sz="1650" b="1" kern="1200" dirty="0" err="1">
                  <a:solidFill>
                    <a:srgbClr val="005C4A"/>
                  </a:solidFill>
                  <a:latin typeface="Candara" panose="020E0502030303020204" pitchFamily="34" charset="0"/>
                </a:rPr>
                <a:t>karakter</a:t>
              </a:r>
              <a:r>
                <a:rPr lang="en-US" sz="1650" b="1" kern="1200" dirty="0">
                  <a:solidFill>
                    <a:srgbClr val="005C4A"/>
                  </a:solidFill>
                  <a:latin typeface="Candara" panose="020E0502030303020204" pitchFamily="34" charset="0"/>
                </a:rPr>
                <a:t> </a:t>
              </a:r>
              <a:r>
                <a:rPr lang="en-US" sz="1650" b="1" i="1" kern="1200" dirty="0">
                  <a:solidFill>
                    <a:srgbClr val="005C4A"/>
                  </a:solidFill>
                  <a:latin typeface="Candara" panose="020E0502030303020204" pitchFamily="34" charset="0"/>
                </a:rPr>
                <a:t>Al-</a:t>
              </a:r>
              <a:r>
                <a:rPr lang="en-US" sz="1650" b="1" i="1" kern="1200" dirty="0" err="1">
                  <a:solidFill>
                    <a:srgbClr val="005C4A"/>
                  </a:solidFill>
                  <a:latin typeface="Candara" panose="020E0502030303020204" pitchFamily="34" charset="0"/>
                </a:rPr>
                <a:t>Qawiy</a:t>
              </a:r>
              <a:r>
                <a:rPr lang="en-US" sz="1650" kern="1200" dirty="0">
                  <a:solidFill>
                    <a:srgbClr val="005C4A"/>
                  </a:solidFill>
                  <a:latin typeface="Candara" panose="020E0502030303020204" pitchFamily="34" charset="0"/>
                </a:rPr>
                <a:t>)</a:t>
              </a:r>
              <a:endParaRPr lang="en-ID" sz="1650" dirty="0"/>
            </a:p>
          </p:txBody>
        </p:sp>
        <p:sp>
          <p:nvSpPr>
            <p:cNvPr id="10" name="Rectangle 9">
              <a:extLst>
                <a:ext uri="{FF2B5EF4-FFF2-40B4-BE49-F238E27FC236}">
                  <a16:creationId xmlns:a16="http://schemas.microsoft.com/office/drawing/2014/main" id="{01B88244-D336-C91F-DAFA-ECD593D95536}"/>
                </a:ext>
              </a:extLst>
            </p:cNvPr>
            <p:cNvSpPr/>
            <p:nvPr/>
          </p:nvSpPr>
          <p:spPr>
            <a:xfrm>
              <a:off x="627743" y="3768395"/>
              <a:ext cx="10983685" cy="453601"/>
            </a:xfrm>
            <a:prstGeom prst="rect">
              <a:avLst/>
            </a:prstGeom>
            <a:solidFill>
              <a:srgbClr val="A6E065"/>
            </a:solidFill>
            <a:ln>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650" dirty="0" err="1">
                  <a:solidFill>
                    <a:srgbClr val="005C4A"/>
                  </a:solidFill>
                  <a:latin typeface="Candara" panose="020E0502030303020204" pitchFamily="34" charset="0"/>
                </a:rPr>
                <a:t>m</a:t>
              </a:r>
              <a:r>
                <a:rPr lang="en-US" sz="1650" kern="1200" dirty="0" err="1">
                  <a:solidFill>
                    <a:srgbClr val="005C4A"/>
                  </a:solidFill>
                  <a:latin typeface="Candara" panose="020E0502030303020204" pitchFamily="34" charset="0"/>
                </a:rPr>
                <a:t>emiliki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integritas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jujur</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dapat</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dipercaya</a:t>
              </a:r>
              <a:r>
                <a:rPr lang="en-US" sz="1650" kern="1200" dirty="0">
                  <a:solidFill>
                    <a:srgbClr val="005C4A"/>
                  </a:solidFill>
                  <a:latin typeface="Candara" panose="020E0502030303020204" pitchFamily="34" charset="0"/>
                </a:rPr>
                <a:t> (</a:t>
              </a:r>
              <a:r>
                <a:rPr lang="en-US" sz="1650" b="1" kern="1200" dirty="0" err="1">
                  <a:solidFill>
                    <a:srgbClr val="005C4A"/>
                  </a:solidFill>
                  <a:latin typeface="Candara" panose="020E0502030303020204" pitchFamily="34" charset="0"/>
                </a:rPr>
                <a:t>karakter</a:t>
              </a:r>
              <a:r>
                <a:rPr lang="en-US" sz="1650" b="1" kern="1200" dirty="0">
                  <a:solidFill>
                    <a:srgbClr val="005C4A"/>
                  </a:solidFill>
                  <a:latin typeface="Candara" panose="020E0502030303020204" pitchFamily="34" charset="0"/>
                </a:rPr>
                <a:t> </a:t>
              </a:r>
              <a:r>
                <a:rPr lang="en-US" sz="1650" b="1" i="1" kern="1200" dirty="0">
                  <a:solidFill>
                    <a:srgbClr val="005C4A"/>
                  </a:solidFill>
                  <a:latin typeface="Candara" panose="020E0502030303020204" pitchFamily="34" charset="0"/>
                </a:rPr>
                <a:t>Al-Amin</a:t>
              </a:r>
              <a:r>
                <a:rPr lang="en-US" sz="1650" kern="1200" dirty="0">
                  <a:solidFill>
                    <a:srgbClr val="005C4A"/>
                  </a:solidFill>
                  <a:latin typeface="Candara" panose="020E0502030303020204" pitchFamily="34" charset="0"/>
                </a:rPr>
                <a:t>)</a:t>
              </a:r>
              <a:endParaRPr lang="en-ID" sz="1650" dirty="0"/>
            </a:p>
          </p:txBody>
        </p:sp>
        <p:sp>
          <p:nvSpPr>
            <p:cNvPr id="12" name="Rectangle 11">
              <a:extLst>
                <a:ext uri="{FF2B5EF4-FFF2-40B4-BE49-F238E27FC236}">
                  <a16:creationId xmlns:a16="http://schemas.microsoft.com/office/drawing/2014/main" id="{42E311A8-73B5-C7FF-CB01-50806E2D7838}"/>
                </a:ext>
              </a:extLst>
            </p:cNvPr>
            <p:cNvSpPr/>
            <p:nvPr/>
          </p:nvSpPr>
          <p:spPr>
            <a:xfrm>
              <a:off x="627743" y="4584877"/>
              <a:ext cx="10983685" cy="453601"/>
            </a:xfrm>
            <a:prstGeom prst="rect">
              <a:avLst/>
            </a:prstGeom>
            <a:solidFill>
              <a:srgbClr val="A6E065"/>
            </a:solidFill>
            <a:ln>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650" dirty="0" err="1">
                  <a:solidFill>
                    <a:srgbClr val="005C4A"/>
                  </a:solidFill>
                  <a:latin typeface="Candara" panose="020E0502030303020204" pitchFamily="34" charset="0"/>
                </a:rPr>
                <a:t>p</a:t>
              </a:r>
              <a:r>
                <a:rPr lang="en-US" sz="1650" kern="1200" dirty="0" err="1">
                  <a:solidFill>
                    <a:srgbClr val="005C4A"/>
                  </a:solidFill>
                  <a:latin typeface="Candara" panose="020E0502030303020204" pitchFamily="34" charset="0"/>
                </a:rPr>
                <a:t>antang</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menyerah</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terus</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mencoba</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sampai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berhasil</a:t>
              </a:r>
              <a:r>
                <a:rPr lang="en-US" sz="1650" kern="1200" dirty="0">
                  <a:solidFill>
                    <a:srgbClr val="005C4A"/>
                  </a:solidFill>
                  <a:latin typeface="Candara" panose="020E0502030303020204" pitchFamily="34" charset="0"/>
                </a:rPr>
                <a:t> (</a:t>
              </a:r>
              <a:r>
                <a:rPr lang="en-US" sz="1650" b="1" kern="1200" dirty="0" err="1">
                  <a:solidFill>
                    <a:srgbClr val="005C4A"/>
                  </a:solidFill>
                  <a:latin typeface="Candara" panose="020E0502030303020204" pitchFamily="34" charset="0"/>
                </a:rPr>
                <a:t>kerja</a:t>
              </a:r>
              <a:r>
                <a:rPr lang="en-US" sz="1650" b="1" kern="1200" dirty="0">
                  <a:solidFill>
                    <a:srgbClr val="005C4A"/>
                  </a:solidFill>
                  <a:latin typeface="Candara" panose="020E0502030303020204" pitchFamily="34" charset="0"/>
                </a:rPr>
                <a:t> </a:t>
              </a:r>
              <a:r>
                <a:rPr lang="en-US" sz="1650" b="1" kern="1200" dirty="0" err="1">
                  <a:solidFill>
                    <a:srgbClr val="005C4A"/>
                  </a:solidFill>
                  <a:latin typeface="Candara" panose="020E0502030303020204" pitchFamily="34" charset="0"/>
                </a:rPr>
                <a:t>keras</a:t>
              </a:r>
              <a:r>
                <a:rPr lang="en-US" sz="1650" dirty="0">
                  <a:solidFill>
                    <a:srgbClr val="005C4A"/>
                  </a:solidFill>
                  <a:latin typeface="Candara" panose="020E0502030303020204" pitchFamily="34" charset="0"/>
                </a:rPr>
                <a:t>)</a:t>
              </a:r>
              <a:endParaRPr lang="en-ID" sz="1650" dirty="0"/>
            </a:p>
          </p:txBody>
        </p:sp>
        <p:sp>
          <p:nvSpPr>
            <p:cNvPr id="14" name="Rectangle 13">
              <a:extLst>
                <a:ext uri="{FF2B5EF4-FFF2-40B4-BE49-F238E27FC236}">
                  <a16:creationId xmlns:a16="http://schemas.microsoft.com/office/drawing/2014/main" id="{308E9B1B-2FD1-EBAD-5531-6060A8D5C519}"/>
                </a:ext>
              </a:extLst>
            </p:cNvPr>
            <p:cNvSpPr/>
            <p:nvPr/>
          </p:nvSpPr>
          <p:spPr>
            <a:xfrm>
              <a:off x="627743" y="5401356"/>
              <a:ext cx="10983685" cy="453601"/>
            </a:xfrm>
            <a:prstGeom prst="rect">
              <a:avLst/>
            </a:prstGeom>
            <a:solidFill>
              <a:srgbClr val="A6E065"/>
            </a:solidFill>
            <a:ln>
              <a:solidFill>
                <a:srgbClr val="005C4A"/>
              </a:solid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a:lstStyle/>
            <a:p>
              <a:r>
                <a:rPr lang="en-US" sz="1650" dirty="0" err="1">
                  <a:solidFill>
                    <a:srgbClr val="005C4A"/>
                  </a:solidFill>
                  <a:latin typeface="Candara" panose="020E0502030303020204" pitchFamily="34" charset="0"/>
                </a:rPr>
                <a:t>m</a:t>
              </a:r>
              <a:r>
                <a:rPr lang="en-US" sz="1650" kern="1200" dirty="0" err="1">
                  <a:solidFill>
                    <a:srgbClr val="005C4A"/>
                  </a:solidFill>
                  <a:latin typeface="Candara" panose="020E0502030303020204" pitchFamily="34" charset="0"/>
                </a:rPr>
                <a:t>emiliki</a:t>
              </a:r>
              <a:r>
                <a:rPr lang="en-US" sz="1650" kern="1200" dirty="0">
                  <a:solidFill>
                    <a:srgbClr val="005C4A"/>
                  </a:solidFill>
                  <a:latin typeface="Candara" panose="020E0502030303020204" pitchFamily="34" charset="0"/>
                </a:rPr>
                <a:t> </a:t>
              </a:r>
              <a:r>
                <a:rPr lang="en-US" sz="1650" kern="1200" dirty="0" err="1">
                  <a:solidFill>
                    <a:srgbClr val="005C4A"/>
                  </a:solidFill>
                  <a:latin typeface="Candara" panose="020E0502030303020204" pitchFamily="34" charset="0"/>
                </a:rPr>
                <a:t>pengetahuan</a:t>
              </a:r>
              <a:r>
                <a:rPr lang="en-US" sz="1650" kern="1200" dirty="0">
                  <a:solidFill>
                    <a:srgbClr val="005C4A"/>
                  </a:solidFill>
                  <a:latin typeface="Candara" panose="020E0502030303020204" pitchFamily="34" charset="0"/>
                </a:rPr>
                <a:t> dan </a:t>
              </a:r>
              <a:r>
                <a:rPr lang="en-US" sz="1650" kern="1200" dirty="0" err="1">
                  <a:solidFill>
                    <a:srgbClr val="005C4A"/>
                  </a:solidFill>
                  <a:latin typeface="Candara" panose="020E0502030303020204" pitchFamily="34" charset="0"/>
                </a:rPr>
                <a:t>keterampilan</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serta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terencana</a:t>
              </a:r>
              <a:r>
                <a:rPr lang="en-US" sz="1650" dirty="0">
                  <a:solidFill>
                    <a:srgbClr val="005C4A"/>
                  </a:solidFill>
                  <a:latin typeface="Candara" panose="020E0502030303020204" pitchFamily="34" charset="0"/>
                </a:rPr>
                <a:t> (</a:t>
              </a:r>
              <a:r>
                <a:rPr lang="en-US" sz="1650" b="1" dirty="0" err="1">
                  <a:solidFill>
                    <a:srgbClr val="005C4A"/>
                  </a:solidFill>
                  <a:latin typeface="Candara" panose="020E0502030303020204" pitchFamily="34" charset="0"/>
                </a:rPr>
                <a:t>kerja</a:t>
              </a:r>
              <a:r>
                <a:rPr lang="en-US" sz="1650" b="1" dirty="0">
                  <a:solidFill>
                    <a:srgbClr val="005C4A"/>
                  </a:solidFill>
                  <a:latin typeface="Candara" panose="020E0502030303020204" pitchFamily="34" charset="0"/>
                </a:rPr>
                <a:t> </a:t>
              </a:r>
              <a:r>
                <a:rPr lang="en-US" sz="1650" b="1" dirty="0" err="1">
                  <a:solidFill>
                    <a:srgbClr val="005C4A"/>
                  </a:solidFill>
                  <a:latin typeface="Candara" panose="020E0502030303020204" pitchFamily="34" charset="0"/>
                </a:rPr>
                <a:t>cerdas</a:t>
              </a:r>
              <a:r>
                <a:rPr lang="en-US" sz="1650" dirty="0">
                  <a:solidFill>
                    <a:srgbClr val="005C4A"/>
                  </a:solidFill>
                  <a:latin typeface="Candara" panose="020E0502030303020204" pitchFamily="34" charset="0"/>
                </a:rPr>
                <a:t>)</a:t>
              </a:r>
              <a:endParaRPr lang="en-ID" sz="1650" dirty="0"/>
            </a:p>
          </p:txBody>
        </p:sp>
      </p:grpSp>
      <p:sp>
        <p:nvSpPr>
          <p:cNvPr id="16" name="TextBox 15">
            <a:hlinkClick r:id="rId2" action="ppaction://hlinksldjump"/>
            <a:extLst>
              <a:ext uri="{FF2B5EF4-FFF2-40B4-BE49-F238E27FC236}">
                <a16:creationId xmlns:a16="http://schemas.microsoft.com/office/drawing/2014/main" id="{1D53D32F-AACD-FCCF-B17C-998C7AFA8F88}"/>
              </a:ext>
            </a:extLst>
          </p:cNvPr>
          <p:cNvSpPr txBox="1"/>
          <p:nvPr/>
        </p:nvSpPr>
        <p:spPr>
          <a:xfrm>
            <a:off x="1623645" y="115368"/>
            <a:ext cx="5896709" cy="523220"/>
          </a:xfrm>
          <a:prstGeom prst="rect">
            <a:avLst/>
          </a:prstGeom>
          <a:solidFill>
            <a:schemeClr val="bg1"/>
          </a:solidFill>
          <a:ln>
            <a:noFill/>
          </a:ln>
        </p:spPr>
        <p:txBody>
          <a:bodyPr wrap="square" rtlCol="0">
            <a:spAutoFit/>
          </a:bodyPr>
          <a:lstStyle/>
          <a:p>
            <a:pPr algn="ctr"/>
            <a:r>
              <a:rPr lang="en-US" sz="2800" b="1" dirty="0" err="1">
                <a:solidFill>
                  <a:srgbClr val="005C4A"/>
                </a:solidFill>
                <a:latin typeface="Candara" panose="020E0502030303020204" pitchFamily="34" charset="0"/>
              </a:rPr>
              <a:t>Prinsip</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Etos</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Kerja</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secara</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Umum</a:t>
            </a:r>
            <a:endParaRPr lang="en-ID" sz="28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857684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4" presetClass="entr" presetSubtype="10" fill="hold"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CC54AFBC-06F5-973D-3936-0C5FBB66FD62}"/>
              </a:ext>
            </a:extLst>
          </p:cNvPr>
          <p:cNvGrpSpPr/>
          <p:nvPr/>
        </p:nvGrpSpPr>
        <p:grpSpPr>
          <a:xfrm>
            <a:off x="783547" y="1276350"/>
            <a:ext cx="7576906" cy="2817079"/>
            <a:chOff x="431799" y="1557497"/>
            <a:chExt cx="11328401" cy="4548427"/>
          </a:xfrm>
        </p:grpSpPr>
        <p:sp>
          <p:nvSpPr>
            <p:cNvPr id="33" name="Rectangle 32">
              <a:extLst>
                <a:ext uri="{FF2B5EF4-FFF2-40B4-BE49-F238E27FC236}">
                  <a16:creationId xmlns:a16="http://schemas.microsoft.com/office/drawing/2014/main" id="{58B662B6-5A62-C4BF-D616-B3FE0896DBD3}"/>
                </a:ext>
              </a:extLst>
            </p:cNvPr>
            <p:cNvSpPr/>
            <p:nvPr/>
          </p:nvSpPr>
          <p:spPr>
            <a:xfrm>
              <a:off x="431799" y="1557497"/>
              <a:ext cx="11328401" cy="4548427"/>
            </a:xfrm>
            <a:prstGeom prst="rect">
              <a:avLst/>
            </a:prstGeom>
            <a:solidFill>
              <a:schemeClr val="bg1"/>
            </a:solidFill>
            <a:ln>
              <a:solidFill>
                <a:srgbClr val="005C4A"/>
              </a:solidFill>
            </a:ln>
          </p:spPr>
          <p:txBody>
            <a:bodyPr/>
            <a:lstStyle/>
            <a:p>
              <a:endParaRPr lang="en-ID" sz="1650" dirty="0">
                <a:solidFill>
                  <a:srgbClr val="005C4A"/>
                </a:solidFill>
                <a:latin typeface="Candara" panose="020E0502030303020204" pitchFamily="34" charset="0"/>
              </a:endParaRPr>
            </a:p>
          </p:txBody>
        </p:sp>
        <p:sp>
          <p:nvSpPr>
            <p:cNvPr id="35" name="Rectangle 34">
              <a:extLst>
                <a:ext uri="{FF2B5EF4-FFF2-40B4-BE49-F238E27FC236}">
                  <a16:creationId xmlns:a16="http://schemas.microsoft.com/office/drawing/2014/main" id="{BAE4440B-31B5-D8BC-81BB-F59F90960DAB}"/>
                </a:ext>
              </a:extLst>
            </p:cNvPr>
            <p:cNvSpPr/>
            <p:nvPr/>
          </p:nvSpPr>
          <p:spPr>
            <a:xfrm>
              <a:off x="431799" y="1803560"/>
              <a:ext cx="11328401" cy="630000"/>
            </a:xfrm>
            <a:prstGeom prst="rect">
              <a:avLst/>
            </a:prstGeom>
            <a:solidFill>
              <a:srgbClr val="A6E065"/>
            </a:solidFill>
            <a:ln>
              <a:solidFill>
                <a:srgbClr val="005C4A"/>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US" kern="1200" dirty="0" err="1">
                  <a:solidFill>
                    <a:srgbClr val="005C4A"/>
                  </a:solidFill>
                  <a:latin typeface="Candara" panose="020E0502030303020204" pitchFamily="34" charset="0"/>
                </a:rPr>
                <a:t>bekerja</a:t>
              </a:r>
              <a:r>
                <a:rPr lang="en-US" kern="1200" dirty="0">
                  <a:solidFill>
                    <a:srgbClr val="005C4A"/>
                  </a:solidFill>
                  <a:latin typeface="Candara" panose="020E0502030303020204" pitchFamily="34" charset="0"/>
                </a:rPr>
                <a:t> halal, </a:t>
              </a:r>
              <a:r>
                <a:rPr lang="en-US" kern="1200" dirty="0" err="1">
                  <a:solidFill>
                    <a:srgbClr val="005C4A"/>
                  </a:solidFill>
                  <a:latin typeface="Candara" panose="020E0502030303020204" pitchFamily="34" charset="0"/>
                </a:rPr>
                <a:t>baik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dari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segi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jenis</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maupun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praktiknya</a:t>
              </a:r>
              <a:endParaRPr lang="en-ID" dirty="0">
                <a:latin typeface="Candara" panose="020E0502030303020204" pitchFamily="34" charset="0"/>
              </a:endParaRPr>
            </a:p>
          </p:txBody>
        </p:sp>
        <p:sp>
          <p:nvSpPr>
            <p:cNvPr id="36" name="Rectangle 35">
              <a:extLst>
                <a:ext uri="{FF2B5EF4-FFF2-40B4-BE49-F238E27FC236}">
                  <a16:creationId xmlns:a16="http://schemas.microsoft.com/office/drawing/2014/main" id="{9B8909F5-167D-98ED-3881-4B79AF5977FF}"/>
                </a:ext>
              </a:extLst>
            </p:cNvPr>
            <p:cNvSpPr/>
            <p:nvPr/>
          </p:nvSpPr>
          <p:spPr>
            <a:xfrm>
              <a:off x="431799" y="2937560"/>
              <a:ext cx="11328401" cy="630000"/>
            </a:xfrm>
            <a:prstGeom prst="rect">
              <a:avLst/>
            </a:prstGeom>
            <a:solidFill>
              <a:srgbClr val="A6E065"/>
            </a:solidFill>
            <a:ln>
              <a:solidFill>
                <a:srgbClr val="005C4A"/>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US" sz="1800" kern="1200" dirty="0" err="1">
                  <a:solidFill>
                    <a:srgbClr val="005C4A"/>
                  </a:solidFill>
                  <a:latin typeface="Candara" panose="020E0502030303020204" pitchFamily="34" charset="0"/>
                </a:rPr>
                <a:t>bekerja</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untuk</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menjaga</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diri</a:t>
              </a:r>
              <a:r>
                <a:rPr lang="en-US" sz="1800" kern="1200" dirty="0">
                  <a:solidFill>
                    <a:srgbClr val="005C4A"/>
                  </a:solidFill>
                  <a:latin typeface="Candara" panose="020E0502030303020204" pitchFamily="34" charset="0"/>
                </a:rPr>
                <a:t> agar </a:t>
              </a:r>
              <a:r>
                <a:rPr lang="en-US" sz="1800" kern="1200" dirty="0" err="1">
                  <a:solidFill>
                    <a:srgbClr val="005C4A"/>
                  </a:solidFill>
                  <a:latin typeface="Candara" panose="020E0502030303020204" pitchFamily="34" charset="0"/>
                </a:rPr>
                <a:t>tidak</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menjadi</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beban</a:t>
              </a:r>
              <a:r>
                <a:rPr lang="en-US" sz="1800" kern="1200" dirty="0">
                  <a:solidFill>
                    <a:srgbClr val="005C4A"/>
                  </a:solidFill>
                  <a:latin typeface="Candara" panose="020E0502030303020204" pitchFamily="34" charset="0"/>
                </a:rPr>
                <a:t> orang lain</a:t>
              </a:r>
              <a:endParaRPr lang="en-ID" dirty="0"/>
            </a:p>
          </p:txBody>
        </p:sp>
        <p:sp>
          <p:nvSpPr>
            <p:cNvPr id="38" name="Rectangle 37">
              <a:extLst>
                <a:ext uri="{FF2B5EF4-FFF2-40B4-BE49-F238E27FC236}">
                  <a16:creationId xmlns:a16="http://schemas.microsoft.com/office/drawing/2014/main" id="{34848CEC-FA56-E30E-D861-71817248991D}"/>
                </a:ext>
              </a:extLst>
            </p:cNvPr>
            <p:cNvSpPr/>
            <p:nvPr/>
          </p:nvSpPr>
          <p:spPr>
            <a:xfrm>
              <a:off x="431799" y="5205561"/>
              <a:ext cx="11328401" cy="630000"/>
            </a:xfrm>
            <a:prstGeom prst="rect">
              <a:avLst/>
            </a:prstGeom>
            <a:solidFill>
              <a:srgbClr val="A6E065"/>
            </a:solidFill>
            <a:ln>
              <a:solidFill>
                <a:srgbClr val="005C4A"/>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US" sz="1800" kern="1200" dirty="0" err="1">
                  <a:solidFill>
                    <a:srgbClr val="005C4A"/>
                  </a:solidFill>
                  <a:latin typeface="Candara" panose="020E0502030303020204" pitchFamily="34" charset="0"/>
                </a:rPr>
                <a:t>bekerja</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untuk</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meringankan</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hidup</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sesama</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muslim</a:t>
              </a:r>
              <a:r>
                <a:rPr lang="en-US" sz="1800" kern="1200" dirty="0">
                  <a:solidFill>
                    <a:srgbClr val="005C4A"/>
                  </a:solidFill>
                  <a:latin typeface="Candara" panose="020E0502030303020204" pitchFamily="34" charset="0"/>
                </a:rPr>
                <a:t> (</a:t>
              </a:r>
              <a:r>
                <a:rPr lang="en-US" sz="1800" kern="1200" dirty="0" err="1">
                  <a:solidFill>
                    <a:srgbClr val="005C4A"/>
                  </a:solidFill>
                  <a:latin typeface="Candara" panose="020E0502030303020204" pitchFamily="34" charset="0"/>
                </a:rPr>
                <a:t>solidaritas</a:t>
              </a:r>
              <a:r>
                <a:rPr lang="en-US" sz="1800" kern="1200" dirty="0">
                  <a:solidFill>
                    <a:srgbClr val="005C4A"/>
                  </a:solidFill>
                  <a:latin typeface="Candara" panose="020E0502030303020204" pitchFamily="34" charset="0"/>
                </a:rPr>
                <a:t>)</a:t>
              </a:r>
              <a:endParaRPr lang="en-ID" dirty="0"/>
            </a:p>
          </p:txBody>
        </p:sp>
        <p:sp>
          <p:nvSpPr>
            <p:cNvPr id="39" name="Rectangle 38">
              <a:extLst>
                <a:ext uri="{FF2B5EF4-FFF2-40B4-BE49-F238E27FC236}">
                  <a16:creationId xmlns:a16="http://schemas.microsoft.com/office/drawing/2014/main" id="{C4669EB4-A6E8-D5C1-065B-0C299951BCB4}"/>
                </a:ext>
              </a:extLst>
            </p:cNvPr>
            <p:cNvSpPr/>
            <p:nvPr/>
          </p:nvSpPr>
          <p:spPr>
            <a:xfrm>
              <a:off x="431799" y="4071559"/>
              <a:ext cx="11328401" cy="630000"/>
            </a:xfrm>
            <a:prstGeom prst="rect">
              <a:avLst/>
            </a:prstGeom>
            <a:solidFill>
              <a:srgbClr val="A6E065"/>
            </a:solidFill>
            <a:ln>
              <a:solidFill>
                <a:srgbClr val="005C4A"/>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US" kern="1200" dirty="0" err="1">
                  <a:solidFill>
                    <a:srgbClr val="005C4A"/>
                  </a:solidFill>
                  <a:latin typeface="Candara" panose="020E0502030303020204" pitchFamily="34" charset="0"/>
                </a:rPr>
                <a:t>bekerja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menafkahi</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keluarga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hukumnya</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fardu</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ain</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tidak</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dapat</a:t>
              </a:r>
              <a:r>
                <a:rPr lang="en-US" kern="1200" dirty="0">
                  <a:solidFill>
                    <a:srgbClr val="005C4A"/>
                  </a:solidFill>
                  <a:latin typeface="Candara" panose="020E0502030303020204" pitchFamily="34" charset="0"/>
                </a:rPr>
                <a:t> </a:t>
              </a:r>
              <a:r>
                <a:rPr lang="en-US" kern="1200" dirty="0" err="1">
                  <a:solidFill>
                    <a:srgbClr val="005C4A"/>
                  </a:solidFill>
                  <a:latin typeface="Candara" panose="020E0502030303020204" pitchFamily="34" charset="0"/>
                </a:rPr>
                <a:t>diwakilkan</a:t>
              </a:r>
              <a:endParaRPr lang="en-ID" dirty="0">
                <a:latin typeface="Candara" panose="020E0502030303020204" pitchFamily="34" charset="0"/>
              </a:endParaRPr>
            </a:p>
          </p:txBody>
        </p:sp>
      </p:grpSp>
      <p:sp>
        <p:nvSpPr>
          <p:cNvPr id="40" name="TextBox 39">
            <a:hlinkClick r:id="rId2" action="ppaction://hlinksldjump"/>
            <a:extLst>
              <a:ext uri="{FF2B5EF4-FFF2-40B4-BE49-F238E27FC236}">
                <a16:creationId xmlns:a16="http://schemas.microsoft.com/office/drawing/2014/main" id="{909996FC-7BCB-CC75-D59A-BAB4B2CFC3B0}"/>
              </a:ext>
            </a:extLst>
          </p:cNvPr>
          <p:cNvSpPr txBox="1"/>
          <p:nvPr/>
        </p:nvSpPr>
        <p:spPr>
          <a:xfrm>
            <a:off x="1345223" y="372130"/>
            <a:ext cx="6453554" cy="523220"/>
          </a:xfrm>
          <a:prstGeom prst="rect">
            <a:avLst/>
          </a:prstGeom>
          <a:solidFill>
            <a:schemeClr val="bg1"/>
          </a:solidFill>
          <a:ln>
            <a:noFill/>
          </a:ln>
        </p:spPr>
        <p:txBody>
          <a:bodyPr wrap="square" rtlCol="0">
            <a:spAutoFit/>
          </a:bodyPr>
          <a:lstStyle/>
          <a:p>
            <a:pPr algn="ctr"/>
            <a:r>
              <a:rPr lang="en-US" sz="2800" b="1" dirty="0" err="1">
                <a:solidFill>
                  <a:srgbClr val="005C4A"/>
                </a:solidFill>
                <a:latin typeface="Candara" panose="020E0502030303020204" pitchFamily="34" charset="0"/>
              </a:rPr>
              <a:t>Prinsip</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Etos</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Kerja</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menurut</a:t>
            </a:r>
            <a:r>
              <a:rPr lang="en-US" sz="2800" b="1" dirty="0">
                <a:solidFill>
                  <a:srgbClr val="005C4A"/>
                </a:solidFill>
                <a:latin typeface="Candara" panose="020E0502030303020204" pitchFamily="34" charset="0"/>
              </a:rPr>
              <a:t> Imam </a:t>
            </a:r>
            <a:r>
              <a:rPr lang="en-US" sz="2800" b="1" dirty="0" err="1">
                <a:solidFill>
                  <a:srgbClr val="005C4A"/>
                </a:solidFill>
                <a:latin typeface="Candara" panose="020E0502030303020204" pitchFamily="34" charset="0"/>
              </a:rPr>
              <a:t>Baihaqi</a:t>
            </a:r>
            <a:endParaRPr lang="en-ID" sz="28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502592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randombar(horizontal)">
                                      <p:cBhvr>
                                        <p:cTn id="11"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17000" b="-17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4680FE-8566-B1F5-5646-EBB76C1572DA}"/>
              </a:ext>
            </a:extLst>
          </p:cNvPr>
          <p:cNvGrpSpPr/>
          <p:nvPr/>
        </p:nvGrpSpPr>
        <p:grpSpPr>
          <a:xfrm>
            <a:off x="1774866" y="812468"/>
            <a:ext cx="5768934" cy="3171956"/>
            <a:chOff x="1774866" y="812468"/>
            <a:chExt cx="5768934" cy="3171956"/>
          </a:xfrm>
        </p:grpSpPr>
        <p:grpSp>
          <p:nvGrpSpPr>
            <p:cNvPr id="21" name="Group 20">
              <a:extLst>
                <a:ext uri="{FF2B5EF4-FFF2-40B4-BE49-F238E27FC236}">
                  <a16:creationId xmlns:a16="http://schemas.microsoft.com/office/drawing/2014/main" id="{F01F6A16-93FA-5BF2-756F-02506EA3D3D1}"/>
                </a:ext>
              </a:extLst>
            </p:cNvPr>
            <p:cNvGrpSpPr/>
            <p:nvPr/>
          </p:nvGrpSpPr>
          <p:grpSpPr>
            <a:xfrm>
              <a:off x="1774866" y="812468"/>
              <a:ext cx="5768934" cy="3171956"/>
              <a:chOff x="2366488" y="1083291"/>
              <a:chExt cx="7691912" cy="4229274"/>
            </a:xfrm>
          </p:grpSpPr>
          <p:grpSp>
            <p:nvGrpSpPr>
              <p:cNvPr id="22" name="Group 21">
                <a:extLst>
                  <a:ext uri="{FF2B5EF4-FFF2-40B4-BE49-F238E27FC236}">
                    <a16:creationId xmlns:a16="http://schemas.microsoft.com/office/drawing/2014/main" id="{A8EBA58F-0DE0-969F-9055-FCB84CD71A15}"/>
                  </a:ext>
                </a:extLst>
              </p:cNvPr>
              <p:cNvGrpSpPr/>
              <p:nvPr/>
            </p:nvGrpSpPr>
            <p:grpSpPr>
              <a:xfrm>
                <a:off x="4455886" y="1248230"/>
                <a:ext cx="3280229" cy="1354217"/>
                <a:chOff x="3272968" y="799260"/>
                <a:chExt cx="3280229" cy="1354217"/>
              </a:xfrm>
            </p:grpSpPr>
            <p:cxnSp>
              <p:nvCxnSpPr>
                <p:cNvPr id="27" name="Straight Connector 26">
                  <a:extLst>
                    <a:ext uri="{FF2B5EF4-FFF2-40B4-BE49-F238E27FC236}">
                      <a16:creationId xmlns:a16="http://schemas.microsoft.com/office/drawing/2014/main" id="{3B7ACF33-BE8E-2F7F-E58D-7F2282A86BB4}"/>
                    </a:ext>
                  </a:extLst>
                </p:cNvPr>
                <p:cNvCxnSpPr/>
                <p:nvPr/>
              </p:nvCxnSpPr>
              <p:spPr>
                <a:xfrm>
                  <a:off x="3272968" y="2061025"/>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720AC3D-B2C0-22F8-D1FF-4AA71633E749}"/>
                    </a:ext>
                  </a:extLst>
                </p:cNvPr>
                <p:cNvSpPr txBox="1"/>
                <p:nvPr/>
              </p:nvSpPr>
              <p:spPr>
                <a:xfrm>
                  <a:off x="3614053" y="799260"/>
                  <a:ext cx="2939144" cy="1354217"/>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2</a:t>
                  </a:r>
                </a:p>
              </p:txBody>
            </p:sp>
          </p:grpSp>
          <p:grpSp>
            <p:nvGrpSpPr>
              <p:cNvPr id="23" name="Group 22">
                <a:extLst>
                  <a:ext uri="{FF2B5EF4-FFF2-40B4-BE49-F238E27FC236}">
                    <a16:creationId xmlns:a16="http://schemas.microsoft.com/office/drawing/2014/main" id="{8373C83F-927B-AD11-BBB2-C84513C5C6B6}"/>
                  </a:ext>
                </a:extLst>
              </p:cNvPr>
              <p:cNvGrpSpPr/>
              <p:nvPr/>
            </p:nvGrpSpPr>
            <p:grpSpPr>
              <a:xfrm>
                <a:off x="2366488" y="1083291"/>
                <a:ext cx="7691912" cy="4229274"/>
                <a:chOff x="2366488" y="1083291"/>
                <a:chExt cx="7691912" cy="4229274"/>
              </a:xfrm>
            </p:grpSpPr>
            <p:sp>
              <p:nvSpPr>
                <p:cNvPr id="24" name="Flowchart: Process 23">
                  <a:extLst>
                    <a:ext uri="{FF2B5EF4-FFF2-40B4-BE49-F238E27FC236}">
                      <a16:creationId xmlns:a16="http://schemas.microsoft.com/office/drawing/2014/main" id="{5FE6D612-16D5-F6DF-552A-B7F94417F6C9}"/>
                    </a:ext>
                  </a:extLst>
                </p:cNvPr>
                <p:cNvSpPr/>
                <p:nvPr/>
              </p:nvSpPr>
              <p:spPr>
                <a:xfrm>
                  <a:off x="2380343" y="1088908"/>
                  <a:ext cx="7678057" cy="4223657"/>
                </a:xfrm>
                <a:prstGeom prst="flowChartProcess">
                  <a:avLst/>
                </a:prstGeom>
                <a:noFill/>
                <a:ln w="38100">
                  <a:solidFill>
                    <a:srgbClr val="FB3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25" name="Half Frame 24">
                  <a:extLst>
                    <a:ext uri="{FF2B5EF4-FFF2-40B4-BE49-F238E27FC236}">
                      <a16:creationId xmlns:a16="http://schemas.microsoft.com/office/drawing/2014/main" id="{F6DA4BCD-8B49-9226-7EF2-5F6197293E56}"/>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26" name="Half Frame 25">
                  <a:extLst>
                    <a:ext uri="{FF2B5EF4-FFF2-40B4-BE49-F238E27FC236}">
                      <a16:creationId xmlns:a16="http://schemas.microsoft.com/office/drawing/2014/main" id="{80B3BBAA-7D61-BC0E-0ADA-C37BFCCD0D36}"/>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sp>
          <p:nvSpPr>
            <p:cNvPr id="47" name="TextBox 46">
              <a:extLst>
                <a:ext uri="{FF2B5EF4-FFF2-40B4-BE49-F238E27FC236}">
                  <a16:creationId xmlns:a16="http://schemas.microsoft.com/office/drawing/2014/main" id="{E6BA0A67-1633-E656-0ED7-CC7660BDC84C}"/>
                </a:ext>
              </a:extLst>
            </p:cNvPr>
            <p:cNvSpPr txBox="1"/>
            <p:nvPr/>
          </p:nvSpPr>
          <p:spPr>
            <a:xfrm>
              <a:off x="2079419" y="2133224"/>
              <a:ext cx="4985162" cy="1477328"/>
            </a:xfrm>
            <a:prstGeom prst="rect">
              <a:avLst/>
            </a:prstGeom>
            <a:noFill/>
            <a:ln w="76200">
              <a:noFill/>
            </a:ln>
          </p:spPr>
          <p:txBody>
            <a:bodyPr wrap="square" rtlCol="0">
              <a:spAutoFit/>
            </a:bodyPr>
            <a:lstStyle/>
            <a:p>
              <a:pPr algn="ctr"/>
              <a:r>
                <a:rPr lang="en-ID" sz="3000" b="1" dirty="0">
                  <a:solidFill>
                    <a:srgbClr val="FB3803"/>
                  </a:solidFill>
                  <a:latin typeface="Candara" panose="020E0502030303020204" pitchFamily="34" charset="0"/>
                </a:rPr>
                <a:t>Kajian Q.S. At-</a:t>
              </a:r>
              <a:r>
                <a:rPr lang="en-ID" sz="3000" b="1" dirty="0" err="1">
                  <a:solidFill>
                    <a:srgbClr val="FB3803"/>
                  </a:solidFill>
                  <a:latin typeface="Candara" panose="020E0502030303020204" pitchFamily="34" charset="0"/>
                </a:rPr>
                <a:t>Taubah</a:t>
              </a:r>
              <a:r>
                <a:rPr lang="en-ID" sz="3000" b="1" dirty="0">
                  <a:solidFill>
                    <a:srgbClr val="FB3803"/>
                  </a:solidFill>
                  <a:latin typeface="Candara" panose="020E0502030303020204" pitchFamily="34" charset="0"/>
                </a:rPr>
                <a:t>/9: 105 dan Hadis </a:t>
              </a:r>
              <a:r>
                <a:rPr lang="en-ID" sz="3000" b="1" dirty="0" err="1">
                  <a:solidFill>
                    <a:srgbClr val="FB3803"/>
                  </a:solidFill>
                  <a:latin typeface="Candara" panose="020E0502030303020204" pitchFamily="34" charset="0"/>
                </a:rPr>
                <a:t>tentang</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Urgensi</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Memiliki</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Etos</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Kerja</a:t>
              </a:r>
              <a:endParaRPr lang="en-ID" sz="3000" b="1" dirty="0">
                <a:solidFill>
                  <a:srgbClr val="FB3803"/>
                </a:solidFill>
                <a:latin typeface="Candara" panose="020E0502030303020204" pitchFamily="34" charset="0"/>
              </a:endParaRPr>
            </a:p>
          </p:txBody>
        </p:sp>
      </p:grpSp>
      <p:sp>
        <p:nvSpPr>
          <p:cNvPr id="12" name="Rectangle 11">
            <a:extLst>
              <a:ext uri="{FF2B5EF4-FFF2-40B4-BE49-F238E27FC236}">
                <a16:creationId xmlns:a16="http://schemas.microsoft.com/office/drawing/2014/main" id="{AAAB8E5F-0DF3-A831-2B2E-F91CD9C650F0}"/>
              </a:ext>
            </a:extLst>
          </p:cNvPr>
          <p:cNvSpPr/>
          <p:nvPr/>
        </p:nvSpPr>
        <p:spPr>
          <a:xfrm>
            <a:off x="7489371" y="-19050"/>
            <a:ext cx="1654629"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rgbClr val="EFCACA"/>
                </a:solidFill>
                <a:latin typeface="Candara" panose="020E0502030303020204" pitchFamily="34" charset="0"/>
              </a:rPr>
              <a:t>sumber</a:t>
            </a:r>
            <a:r>
              <a:rPr lang="en-US" sz="1100" dirty="0">
                <a:solidFill>
                  <a:srgbClr val="EFCACA"/>
                </a:solidFill>
                <a:latin typeface="Candara" panose="020E0502030303020204" pitchFamily="34" charset="0"/>
              </a:rPr>
              <a:t>: pixabay.com</a:t>
            </a:r>
            <a:endParaRPr lang="en-ID" sz="1100" dirty="0">
              <a:solidFill>
                <a:srgbClr val="EFCACA"/>
              </a:solidFill>
              <a:latin typeface="Candara" panose="020E0502030303020204" pitchFamily="34" charset="0"/>
            </a:endParaRPr>
          </a:p>
        </p:txBody>
      </p:sp>
    </p:spTree>
    <p:extLst>
      <p:ext uri="{BB962C8B-B14F-4D97-AF65-F5344CB8AC3E}">
        <p14:creationId xmlns:p14="http://schemas.microsoft.com/office/powerpoint/2010/main" val="3296985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23E84487-B4F3-A572-AE9B-589F3EE8092C}"/>
              </a:ext>
            </a:extLst>
          </p:cNvPr>
          <p:cNvGrpSpPr/>
          <p:nvPr/>
        </p:nvGrpSpPr>
        <p:grpSpPr>
          <a:xfrm>
            <a:off x="4697068" y="2904729"/>
            <a:ext cx="3752100" cy="917520"/>
            <a:chOff x="4697068" y="2904729"/>
            <a:chExt cx="3752100" cy="917520"/>
          </a:xfrm>
        </p:grpSpPr>
        <p:sp>
          <p:nvSpPr>
            <p:cNvPr id="9" name="Freeform: Shape 8">
              <a:extLst>
                <a:ext uri="{FF2B5EF4-FFF2-40B4-BE49-F238E27FC236}">
                  <a16:creationId xmlns:a16="http://schemas.microsoft.com/office/drawing/2014/main" id="{E536C794-41E1-CBB4-C16D-FC660E0FE19B}"/>
                </a:ext>
              </a:extLst>
            </p:cNvPr>
            <p:cNvSpPr/>
            <p:nvPr/>
          </p:nvSpPr>
          <p:spPr>
            <a:xfrm>
              <a:off x="4847154" y="3030324"/>
              <a:ext cx="3602014" cy="791925"/>
            </a:xfrm>
            <a:custGeom>
              <a:avLst/>
              <a:gdLst>
                <a:gd name="connsiteX0" fmla="*/ 0 w 3771900"/>
                <a:gd name="connsiteY0" fmla="*/ 0 h 1178718"/>
                <a:gd name="connsiteX1" fmla="*/ 3771900 w 3771900"/>
                <a:gd name="connsiteY1" fmla="*/ 0 h 1178718"/>
                <a:gd name="connsiteX2" fmla="*/ 3771900 w 3771900"/>
                <a:gd name="connsiteY2" fmla="*/ 1178718 h 1178718"/>
                <a:gd name="connsiteX3" fmla="*/ 0 w 3771900"/>
                <a:gd name="connsiteY3" fmla="*/ 1178718 h 1178718"/>
                <a:gd name="connsiteX4" fmla="*/ 0 w 3771900"/>
                <a:gd name="connsiteY4" fmla="*/ 0 h 1178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900" h="1178718">
                  <a:moveTo>
                    <a:pt x="0" y="0"/>
                  </a:moveTo>
                  <a:lnTo>
                    <a:pt x="3771900" y="0"/>
                  </a:lnTo>
                  <a:lnTo>
                    <a:pt x="3771900" y="1178718"/>
                  </a:lnTo>
                  <a:lnTo>
                    <a:pt x="0" y="1178718"/>
                  </a:lnTo>
                  <a:lnTo>
                    <a:pt x="0" y="0"/>
                  </a:lnTo>
                  <a:close/>
                </a:path>
              </a:pathLst>
            </a:custGeom>
            <a:ln w="28575">
              <a:solidFill>
                <a:srgbClr val="005C4A"/>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98386" tIns="205740" rIns="205740" bIns="205740" numCol="1" spcCol="1270" anchor="ctr" anchorCtr="0">
              <a:noAutofit/>
            </a:bodyPr>
            <a:lstStyle/>
            <a:p>
              <a:pPr marL="0" lvl="0" indent="0" algn="ctr" defTabSz="2400300">
                <a:lnSpc>
                  <a:spcPct val="90000"/>
                </a:lnSpc>
                <a:spcBef>
                  <a:spcPct val="0"/>
                </a:spcBef>
                <a:spcAft>
                  <a:spcPct val="35000"/>
                </a:spcAft>
                <a:buNone/>
              </a:pPr>
              <a:r>
                <a:rPr lang="en-US" sz="2000" kern="1200" dirty="0" err="1">
                  <a:solidFill>
                    <a:srgbClr val="005C4A"/>
                  </a:solidFill>
                  <a:latin typeface="Candara" panose="020E0502030303020204" pitchFamily="34" charset="0"/>
                </a:rPr>
                <a:t>memperkuat</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karakter</a:t>
              </a:r>
              <a:endParaRPr lang="en-ID" sz="2000" kern="1200" dirty="0">
                <a:solidFill>
                  <a:srgbClr val="005C4A"/>
                </a:solidFill>
                <a:latin typeface="Candara" panose="020E0502030303020204" pitchFamily="34" charset="0"/>
              </a:endParaRPr>
            </a:p>
          </p:txBody>
        </p:sp>
        <p:sp>
          <p:nvSpPr>
            <p:cNvPr id="10" name="Rectangle 9">
              <a:extLst>
                <a:ext uri="{FF2B5EF4-FFF2-40B4-BE49-F238E27FC236}">
                  <a16:creationId xmlns:a16="http://schemas.microsoft.com/office/drawing/2014/main" id="{1C5BE37A-3B6D-153F-B290-A6869EBD3F87}"/>
                </a:ext>
              </a:extLst>
            </p:cNvPr>
            <p:cNvSpPr/>
            <p:nvPr/>
          </p:nvSpPr>
          <p:spPr>
            <a:xfrm>
              <a:off x="4697068" y="2904729"/>
              <a:ext cx="544298" cy="546244"/>
            </a:xfrm>
            <a:prstGeom prst="rect">
              <a:avLst/>
            </a:prstGeom>
            <a:solidFill>
              <a:srgbClr val="EF5361"/>
            </a:solidFill>
            <a:ln>
              <a:solidFill>
                <a:srgbClr val="005C4A"/>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Rectangle 10">
              <a:extLst>
                <a:ext uri="{FF2B5EF4-FFF2-40B4-BE49-F238E27FC236}">
                  <a16:creationId xmlns:a16="http://schemas.microsoft.com/office/drawing/2014/main" id="{44F26705-A77F-5655-CD3B-21AB29A8D0D2}"/>
                </a:ext>
              </a:extLst>
            </p:cNvPr>
            <p:cNvSpPr/>
            <p:nvPr/>
          </p:nvSpPr>
          <p:spPr>
            <a:xfrm rot="19940352">
              <a:off x="4783079" y="2936002"/>
              <a:ext cx="322524" cy="400110"/>
            </a:xfrm>
            <a:prstGeom prst="rect">
              <a:avLst/>
            </a:prstGeom>
            <a:noFill/>
          </p:spPr>
          <p:txBody>
            <a:bodyPr wrap="none" lIns="91440" tIns="45720" rIns="91440" bIns="45720">
              <a:spAutoFit/>
            </a:bodyPr>
            <a:lstStyle/>
            <a:p>
              <a:pPr algn="ctr"/>
              <a:r>
                <a:rPr lang="en-US" sz="2000" b="1" cap="none" spc="0" dirty="0">
                  <a:ln w="0"/>
                  <a:solidFill>
                    <a:schemeClr val="bg1"/>
                  </a:solidFill>
                  <a:effectLst>
                    <a:outerShdw blurRad="38100" dist="19050" dir="2700000" algn="tl" rotWithShape="0">
                      <a:schemeClr val="dk1">
                        <a:alpha val="40000"/>
                      </a:schemeClr>
                    </a:outerShdw>
                  </a:effectLst>
                  <a:latin typeface="Candara" panose="020E0502030303020204" pitchFamily="34" charset="0"/>
                </a:rPr>
                <a:t>4</a:t>
              </a:r>
            </a:p>
          </p:txBody>
        </p:sp>
      </p:grpSp>
      <p:grpSp>
        <p:nvGrpSpPr>
          <p:cNvPr id="17" name="Group 16">
            <a:extLst>
              <a:ext uri="{FF2B5EF4-FFF2-40B4-BE49-F238E27FC236}">
                <a16:creationId xmlns:a16="http://schemas.microsoft.com/office/drawing/2014/main" id="{6101BD1A-8FE1-37EB-6577-83863D27253E}"/>
              </a:ext>
            </a:extLst>
          </p:cNvPr>
          <p:cNvGrpSpPr/>
          <p:nvPr/>
        </p:nvGrpSpPr>
        <p:grpSpPr>
          <a:xfrm>
            <a:off x="694831" y="2915933"/>
            <a:ext cx="3752098" cy="906316"/>
            <a:chOff x="694831" y="2915933"/>
            <a:chExt cx="3752098" cy="906316"/>
          </a:xfrm>
        </p:grpSpPr>
        <p:sp>
          <p:nvSpPr>
            <p:cNvPr id="7" name="Freeform: Shape 6">
              <a:extLst>
                <a:ext uri="{FF2B5EF4-FFF2-40B4-BE49-F238E27FC236}">
                  <a16:creationId xmlns:a16="http://schemas.microsoft.com/office/drawing/2014/main" id="{3820BA0E-C713-454E-CB35-B051A9B7A4DC}"/>
                </a:ext>
              </a:extLst>
            </p:cNvPr>
            <p:cNvSpPr/>
            <p:nvPr/>
          </p:nvSpPr>
          <p:spPr>
            <a:xfrm>
              <a:off x="844915" y="3030324"/>
              <a:ext cx="3602014" cy="791925"/>
            </a:xfrm>
            <a:custGeom>
              <a:avLst/>
              <a:gdLst>
                <a:gd name="connsiteX0" fmla="*/ 0 w 3771900"/>
                <a:gd name="connsiteY0" fmla="*/ 0 h 1178718"/>
                <a:gd name="connsiteX1" fmla="*/ 3771900 w 3771900"/>
                <a:gd name="connsiteY1" fmla="*/ 0 h 1178718"/>
                <a:gd name="connsiteX2" fmla="*/ 3771900 w 3771900"/>
                <a:gd name="connsiteY2" fmla="*/ 1178718 h 1178718"/>
                <a:gd name="connsiteX3" fmla="*/ 0 w 3771900"/>
                <a:gd name="connsiteY3" fmla="*/ 1178718 h 1178718"/>
                <a:gd name="connsiteX4" fmla="*/ 0 w 3771900"/>
                <a:gd name="connsiteY4" fmla="*/ 0 h 1178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900" h="1178718">
                  <a:moveTo>
                    <a:pt x="0" y="0"/>
                  </a:moveTo>
                  <a:lnTo>
                    <a:pt x="3771900" y="0"/>
                  </a:lnTo>
                  <a:lnTo>
                    <a:pt x="3771900" y="1178718"/>
                  </a:lnTo>
                  <a:lnTo>
                    <a:pt x="0" y="1178718"/>
                  </a:lnTo>
                  <a:lnTo>
                    <a:pt x="0" y="0"/>
                  </a:lnTo>
                  <a:close/>
                </a:path>
              </a:pathLst>
            </a:custGeom>
            <a:ln w="28575">
              <a:solidFill>
                <a:srgbClr val="005C4A"/>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98386" tIns="205740" rIns="205740" bIns="205740" numCol="1" spcCol="1270" anchor="ctr" anchorCtr="0">
              <a:noAutofit/>
            </a:bodyPr>
            <a:lstStyle/>
            <a:p>
              <a:pPr marL="0" lvl="0" indent="0" algn="ctr" defTabSz="2400300">
                <a:lnSpc>
                  <a:spcPct val="90000"/>
                </a:lnSpc>
                <a:spcBef>
                  <a:spcPct val="0"/>
                </a:spcBef>
                <a:spcAft>
                  <a:spcPct val="35000"/>
                </a:spcAft>
                <a:buNone/>
              </a:pPr>
              <a:r>
                <a:rPr lang="en-US" sz="2000" kern="1200" dirty="0" err="1">
                  <a:solidFill>
                    <a:srgbClr val="005C4A"/>
                  </a:solidFill>
                  <a:latin typeface="Candara" panose="020E0502030303020204" pitchFamily="34" charset="0"/>
                </a:rPr>
                <a:t>sarana</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memenuhi</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kebutuhan</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hidup</a:t>
              </a:r>
              <a:endParaRPr lang="en-ID" sz="2000" kern="1200" dirty="0">
                <a:solidFill>
                  <a:srgbClr val="005C4A"/>
                </a:solidFill>
                <a:latin typeface="Candara" panose="020E0502030303020204" pitchFamily="34" charset="0"/>
              </a:endParaRPr>
            </a:p>
          </p:txBody>
        </p:sp>
        <p:sp>
          <p:nvSpPr>
            <p:cNvPr id="8" name="Rectangle 7">
              <a:extLst>
                <a:ext uri="{FF2B5EF4-FFF2-40B4-BE49-F238E27FC236}">
                  <a16:creationId xmlns:a16="http://schemas.microsoft.com/office/drawing/2014/main" id="{976A1069-D781-254C-C992-2CA4EFA3AD34}"/>
                </a:ext>
              </a:extLst>
            </p:cNvPr>
            <p:cNvSpPr/>
            <p:nvPr/>
          </p:nvSpPr>
          <p:spPr>
            <a:xfrm>
              <a:off x="694831" y="2915933"/>
              <a:ext cx="544298" cy="546244"/>
            </a:xfrm>
            <a:prstGeom prst="rect">
              <a:avLst/>
            </a:prstGeom>
            <a:solidFill>
              <a:srgbClr val="EF5361"/>
            </a:solidFill>
            <a:ln>
              <a:solidFill>
                <a:srgbClr val="005C4A"/>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Rectangle 11">
              <a:extLst>
                <a:ext uri="{FF2B5EF4-FFF2-40B4-BE49-F238E27FC236}">
                  <a16:creationId xmlns:a16="http://schemas.microsoft.com/office/drawing/2014/main" id="{80C0093B-032C-EA2C-F787-EB56A283998F}"/>
                </a:ext>
              </a:extLst>
            </p:cNvPr>
            <p:cNvSpPr/>
            <p:nvPr/>
          </p:nvSpPr>
          <p:spPr>
            <a:xfrm rot="19940352">
              <a:off x="777080" y="2950046"/>
              <a:ext cx="308097" cy="400110"/>
            </a:xfrm>
            <a:prstGeom prst="rect">
              <a:avLst/>
            </a:prstGeom>
            <a:noFill/>
          </p:spPr>
          <p:txBody>
            <a:bodyPr wrap="none" lIns="91440" tIns="45720" rIns="91440" bIns="45720">
              <a:spAutoFit/>
            </a:bodyPr>
            <a:lstStyle/>
            <a:p>
              <a:pPr algn="ctr"/>
              <a:r>
                <a:rPr lang="en-US" sz="2000" b="1" dirty="0">
                  <a:ln w="0"/>
                  <a:solidFill>
                    <a:schemeClr val="bg1"/>
                  </a:solidFill>
                  <a:effectLst>
                    <a:outerShdw blurRad="38100" dist="19050" dir="2700000" algn="tl" rotWithShape="0">
                      <a:schemeClr val="dk1">
                        <a:alpha val="40000"/>
                      </a:schemeClr>
                    </a:outerShdw>
                  </a:effectLst>
                  <a:latin typeface="Candara" panose="020E0502030303020204" pitchFamily="34" charset="0"/>
                </a:rPr>
                <a:t>2</a:t>
              </a:r>
              <a:endParaRPr lang="en-US" sz="2000" b="1" cap="none" spc="0" dirty="0">
                <a:ln w="0"/>
                <a:solidFill>
                  <a:schemeClr val="bg1"/>
                </a:solidFill>
                <a:effectLst>
                  <a:outerShdw blurRad="38100" dist="19050" dir="2700000" algn="tl" rotWithShape="0">
                    <a:schemeClr val="dk1">
                      <a:alpha val="40000"/>
                    </a:schemeClr>
                  </a:outerShdw>
                </a:effectLst>
                <a:latin typeface="Candara" panose="020E0502030303020204" pitchFamily="34" charset="0"/>
              </a:endParaRPr>
            </a:p>
          </p:txBody>
        </p:sp>
      </p:grpSp>
      <p:grpSp>
        <p:nvGrpSpPr>
          <p:cNvPr id="18" name="Group 17">
            <a:extLst>
              <a:ext uri="{FF2B5EF4-FFF2-40B4-BE49-F238E27FC236}">
                <a16:creationId xmlns:a16="http://schemas.microsoft.com/office/drawing/2014/main" id="{37B51914-A888-AAFF-D386-E38C75CF548D}"/>
              </a:ext>
            </a:extLst>
          </p:cNvPr>
          <p:cNvGrpSpPr/>
          <p:nvPr/>
        </p:nvGrpSpPr>
        <p:grpSpPr>
          <a:xfrm>
            <a:off x="4697068" y="1918987"/>
            <a:ext cx="3752100" cy="906315"/>
            <a:chOff x="4697068" y="1918987"/>
            <a:chExt cx="3752100" cy="906315"/>
          </a:xfrm>
        </p:grpSpPr>
        <p:sp>
          <p:nvSpPr>
            <p:cNvPr id="5" name="Freeform: Shape 4">
              <a:extLst>
                <a:ext uri="{FF2B5EF4-FFF2-40B4-BE49-F238E27FC236}">
                  <a16:creationId xmlns:a16="http://schemas.microsoft.com/office/drawing/2014/main" id="{5F9355A0-BF1D-4032-8026-B9F164FC10A1}"/>
                </a:ext>
              </a:extLst>
            </p:cNvPr>
            <p:cNvSpPr/>
            <p:nvPr/>
          </p:nvSpPr>
          <p:spPr>
            <a:xfrm>
              <a:off x="4847154" y="2033377"/>
              <a:ext cx="3602014" cy="791925"/>
            </a:xfrm>
            <a:custGeom>
              <a:avLst/>
              <a:gdLst>
                <a:gd name="connsiteX0" fmla="*/ 0 w 3771900"/>
                <a:gd name="connsiteY0" fmla="*/ 0 h 1178718"/>
                <a:gd name="connsiteX1" fmla="*/ 3771900 w 3771900"/>
                <a:gd name="connsiteY1" fmla="*/ 0 h 1178718"/>
                <a:gd name="connsiteX2" fmla="*/ 3771900 w 3771900"/>
                <a:gd name="connsiteY2" fmla="*/ 1178718 h 1178718"/>
                <a:gd name="connsiteX3" fmla="*/ 0 w 3771900"/>
                <a:gd name="connsiteY3" fmla="*/ 1178718 h 1178718"/>
                <a:gd name="connsiteX4" fmla="*/ 0 w 3771900"/>
                <a:gd name="connsiteY4" fmla="*/ 0 h 1178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900" h="1178718">
                  <a:moveTo>
                    <a:pt x="0" y="0"/>
                  </a:moveTo>
                  <a:lnTo>
                    <a:pt x="3771900" y="0"/>
                  </a:lnTo>
                  <a:lnTo>
                    <a:pt x="3771900" y="1178718"/>
                  </a:lnTo>
                  <a:lnTo>
                    <a:pt x="0" y="1178718"/>
                  </a:lnTo>
                  <a:lnTo>
                    <a:pt x="0" y="0"/>
                  </a:lnTo>
                  <a:close/>
                </a:path>
              </a:pathLst>
            </a:custGeom>
            <a:ln w="28575">
              <a:solidFill>
                <a:srgbClr val="005C4A"/>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98386" tIns="205740" rIns="205740" bIns="205740" numCol="1" spcCol="1270" anchor="ctr" anchorCtr="0">
              <a:noAutofit/>
            </a:bodyPr>
            <a:lstStyle/>
            <a:p>
              <a:pPr marL="0" lvl="0" indent="0" algn="ctr" defTabSz="2400300">
                <a:lnSpc>
                  <a:spcPct val="90000"/>
                </a:lnSpc>
                <a:spcBef>
                  <a:spcPct val="0"/>
                </a:spcBef>
                <a:spcAft>
                  <a:spcPct val="35000"/>
                </a:spcAft>
                <a:buNone/>
              </a:pPr>
              <a:r>
                <a:rPr lang="en-US" sz="2000" kern="1200" dirty="0" err="1">
                  <a:solidFill>
                    <a:srgbClr val="005C4A"/>
                  </a:solidFill>
                  <a:latin typeface="Candara" panose="020E0502030303020204" pitchFamily="34" charset="0"/>
                </a:rPr>
                <a:t>sarana</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beribadah</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kepada</a:t>
              </a:r>
              <a:r>
                <a:rPr lang="en-US" sz="2000" kern="1200" dirty="0">
                  <a:solidFill>
                    <a:srgbClr val="005C4A"/>
                  </a:solidFill>
                  <a:latin typeface="Candara" panose="020E0502030303020204" pitchFamily="34" charset="0"/>
                </a:rPr>
                <a:t> Allah </a:t>
              </a:r>
              <a:r>
                <a:rPr lang="en-US" sz="2000" kern="1200" dirty="0" err="1">
                  <a:solidFill>
                    <a:srgbClr val="005C4A"/>
                  </a:solidFill>
                  <a:latin typeface="Candara" panose="020E0502030303020204" pitchFamily="34" charset="0"/>
                </a:rPr>
                <a:t>Swt</a:t>
              </a:r>
              <a:r>
                <a:rPr lang="en-US" sz="2000" kern="1200" dirty="0">
                  <a:solidFill>
                    <a:srgbClr val="005C4A"/>
                  </a:solidFill>
                  <a:latin typeface="Candara" panose="020E0502030303020204" pitchFamily="34" charset="0"/>
                </a:rPr>
                <a:t>.</a:t>
              </a:r>
              <a:endParaRPr lang="en-ID" sz="2000" kern="1200" dirty="0">
                <a:solidFill>
                  <a:srgbClr val="005C4A"/>
                </a:solidFill>
                <a:latin typeface="Candara" panose="020E0502030303020204" pitchFamily="34" charset="0"/>
              </a:endParaRPr>
            </a:p>
          </p:txBody>
        </p:sp>
        <p:sp>
          <p:nvSpPr>
            <p:cNvPr id="6" name="Rectangle 5">
              <a:extLst>
                <a:ext uri="{FF2B5EF4-FFF2-40B4-BE49-F238E27FC236}">
                  <a16:creationId xmlns:a16="http://schemas.microsoft.com/office/drawing/2014/main" id="{62FE8F9B-FDF7-C203-E15D-65949BEE1BB9}"/>
                </a:ext>
              </a:extLst>
            </p:cNvPr>
            <p:cNvSpPr/>
            <p:nvPr/>
          </p:nvSpPr>
          <p:spPr>
            <a:xfrm>
              <a:off x="4697068" y="1918987"/>
              <a:ext cx="544298" cy="546244"/>
            </a:xfrm>
            <a:prstGeom prst="rect">
              <a:avLst/>
            </a:prstGeom>
            <a:solidFill>
              <a:srgbClr val="EF5361"/>
            </a:solidFill>
            <a:ln>
              <a:solidFill>
                <a:srgbClr val="005C4A"/>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Rectangle 12">
              <a:extLst>
                <a:ext uri="{FF2B5EF4-FFF2-40B4-BE49-F238E27FC236}">
                  <a16:creationId xmlns:a16="http://schemas.microsoft.com/office/drawing/2014/main" id="{E45346F6-5F42-7F6F-B143-3F8DD2B857F7}"/>
                </a:ext>
              </a:extLst>
            </p:cNvPr>
            <p:cNvSpPr/>
            <p:nvPr/>
          </p:nvSpPr>
          <p:spPr>
            <a:xfrm rot="19940352">
              <a:off x="4803223" y="1920306"/>
              <a:ext cx="304891" cy="400110"/>
            </a:xfrm>
            <a:prstGeom prst="rect">
              <a:avLst/>
            </a:prstGeom>
            <a:noFill/>
          </p:spPr>
          <p:txBody>
            <a:bodyPr wrap="none" lIns="91440" tIns="45720" rIns="91440" bIns="45720">
              <a:spAutoFit/>
            </a:bodyPr>
            <a:lstStyle/>
            <a:p>
              <a:pPr algn="ctr"/>
              <a:r>
                <a:rPr lang="en-US" sz="2000" b="1" dirty="0">
                  <a:ln w="0"/>
                  <a:solidFill>
                    <a:schemeClr val="bg1"/>
                  </a:solidFill>
                  <a:effectLst>
                    <a:outerShdw blurRad="38100" dist="19050" dir="2700000" algn="tl" rotWithShape="0">
                      <a:schemeClr val="dk1">
                        <a:alpha val="40000"/>
                      </a:schemeClr>
                    </a:outerShdw>
                  </a:effectLst>
                  <a:latin typeface="Candara" panose="020E0502030303020204" pitchFamily="34" charset="0"/>
                </a:rPr>
                <a:t>3</a:t>
              </a:r>
              <a:endParaRPr lang="en-US" sz="2000" b="1" cap="none" spc="0" dirty="0">
                <a:ln w="0"/>
                <a:solidFill>
                  <a:schemeClr val="bg1"/>
                </a:solidFill>
                <a:effectLst>
                  <a:outerShdw blurRad="38100" dist="19050" dir="2700000" algn="tl" rotWithShape="0">
                    <a:schemeClr val="dk1">
                      <a:alpha val="40000"/>
                    </a:schemeClr>
                  </a:outerShdw>
                </a:effectLst>
                <a:latin typeface="Candara" panose="020E0502030303020204" pitchFamily="34" charset="0"/>
              </a:endParaRPr>
            </a:p>
          </p:txBody>
        </p:sp>
      </p:grpSp>
      <p:grpSp>
        <p:nvGrpSpPr>
          <p:cNvPr id="16" name="Group 15">
            <a:extLst>
              <a:ext uri="{FF2B5EF4-FFF2-40B4-BE49-F238E27FC236}">
                <a16:creationId xmlns:a16="http://schemas.microsoft.com/office/drawing/2014/main" id="{2715A59C-23CC-86C0-2D11-36BD3AB9A611}"/>
              </a:ext>
            </a:extLst>
          </p:cNvPr>
          <p:cNvGrpSpPr/>
          <p:nvPr/>
        </p:nvGrpSpPr>
        <p:grpSpPr>
          <a:xfrm>
            <a:off x="694831" y="1918987"/>
            <a:ext cx="3752098" cy="906315"/>
            <a:chOff x="694831" y="1918987"/>
            <a:chExt cx="3752098" cy="906315"/>
          </a:xfrm>
        </p:grpSpPr>
        <p:sp>
          <p:nvSpPr>
            <p:cNvPr id="3" name="Freeform: Shape 2">
              <a:extLst>
                <a:ext uri="{FF2B5EF4-FFF2-40B4-BE49-F238E27FC236}">
                  <a16:creationId xmlns:a16="http://schemas.microsoft.com/office/drawing/2014/main" id="{ADBEBF89-81A2-13BB-F7D6-4035853C9B27}"/>
                </a:ext>
              </a:extLst>
            </p:cNvPr>
            <p:cNvSpPr/>
            <p:nvPr/>
          </p:nvSpPr>
          <p:spPr>
            <a:xfrm>
              <a:off x="844915" y="2033377"/>
              <a:ext cx="3602014" cy="791925"/>
            </a:xfrm>
            <a:custGeom>
              <a:avLst/>
              <a:gdLst>
                <a:gd name="connsiteX0" fmla="*/ 0 w 3771900"/>
                <a:gd name="connsiteY0" fmla="*/ 0 h 1178718"/>
                <a:gd name="connsiteX1" fmla="*/ 3771900 w 3771900"/>
                <a:gd name="connsiteY1" fmla="*/ 0 h 1178718"/>
                <a:gd name="connsiteX2" fmla="*/ 3771900 w 3771900"/>
                <a:gd name="connsiteY2" fmla="*/ 1178718 h 1178718"/>
                <a:gd name="connsiteX3" fmla="*/ 0 w 3771900"/>
                <a:gd name="connsiteY3" fmla="*/ 1178718 h 1178718"/>
                <a:gd name="connsiteX4" fmla="*/ 0 w 3771900"/>
                <a:gd name="connsiteY4" fmla="*/ 0 h 1178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900" h="1178718">
                  <a:moveTo>
                    <a:pt x="0" y="0"/>
                  </a:moveTo>
                  <a:lnTo>
                    <a:pt x="3771900" y="0"/>
                  </a:lnTo>
                  <a:lnTo>
                    <a:pt x="3771900" y="1178718"/>
                  </a:lnTo>
                  <a:lnTo>
                    <a:pt x="0" y="1178718"/>
                  </a:lnTo>
                  <a:lnTo>
                    <a:pt x="0" y="0"/>
                  </a:lnTo>
                  <a:close/>
                </a:path>
              </a:pathLst>
            </a:custGeom>
            <a:ln w="28575">
              <a:solidFill>
                <a:srgbClr val="005C4A"/>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98386" tIns="205740" rIns="205740" bIns="205740" numCol="1" spcCol="1270" anchor="ctr" anchorCtr="0">
              <a:noAutofit/>
            </a:bodyPr>
            <a:lstStyle/>
            <a:p>
              <a:pPr marL="0" lvl="0" indent="0" algn="ctr" defTabSz="2400300">
                <a:lnSpc>
                  <a:spcPct val="90000"/>
                </a:lnSpc>
                <a:spcBef>
                  <a:spcPct val="0"/>
                </a:spcBef>
                <a:spcAft>
                  <a:spcPct val="35000"/>
                </a:spcAft>
                <a:buNone/>
              </a:pPr>
              <a:r>
                <a:rPr lang="en-US" sz="2000" kern="1200" dirty="0" err="1">
                  <a:solidFill>
                    <a:srgbClr val="005C4A"/>
                  </a:solidFill>
                  <a:latin typeface="Candara" panose="020E0502030303020204" pitchFamily="34" charset="0"/>
                </a:rPr>
                <a:t>menjaga</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kehormatan</a:t>
              </a:r>
              <a:r>
                <a:rPr lang="en-US" sz="2000" kern="1200" dirty="0">
                  <a:solidFill>
                    <a:srgbClr val="005C4A"/>
                  </a:solidFill>
                  <a:latin typeface="Candara" panose="020E0502030303020204" pitchFamily="34" charset="0"/>
                </a:rPr>
                <a:t> </a:t>
              </a:r>
              <a:r>
                <a:rPr lang="en-US" sz="2000" kern="1200" dirty="0" err="1">
                  <a:solidFill>
                    <a:srgbClr val="005C4A"/>
                  </a:solidFill>
                  <a:latin typeface="Candara" panose="020E0502030303020204" pitchFamily="34" charset="0"/>
                </a:rPr>
                <a:t>diri</a:t>
              </a:r>
              <a:endParaRPr lang="en-ID" sz="2000" kern="1200" dirty="0">
                <a:solidFill>
                  <a:srgbClr val="005C4A"/>
                </a:solidFill>
                <a:latin typeface="Candara" panose="020E0502030303020204" pitchFamily="34" charset="0"/>
              </a:endParaRPr>
            </a:p>
          </p:txBody>
        </p:sp>
        <p:sp>
          <p:nvSpPr>
            <p:cNvPr id="4" name="Rectangle 3">
              <a:extLst>
                <a:ext uri="{FF2B5EF4-FFF2-40B4-BE49-F238E27FC236}">
                  <a16:creationId xmlns:a16="http://schemas.microsoft.com/office/drawing/2014/main" id="{B8F62DE5-C37F-D73A-2B61-4721DE24C3F1}"/>
                </a:ext>
              </a:extLst>
            </p:cNvPr>
            <p:cNvSpPr/>
            <p:nvPr/>
          </p:nvSpPr>
          <p:spPr>
            <a:xfrm>
              <a:off x="694831" y="1918987"/>
              <a:ext cx="544298" cy="546244"/>
            </a:xfrm>
            <a:prstGeom prst="rect">
              <a:avLst/>
            </a:prstGeom>
            <a:solidFill>
              <a:srgbClr val="EF5361"/>
            </a:solidFill>
            <a:ln>
              <a:solidFill>
                <a:srgbClr val="005C4A"/>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D" sz="2000" dirty="0">
                <a:solidFill>
                  <a:schemeClr val="bg1"/>
                </a:solidFill>
              </a:endParaRPr>
            </a:p>
          </p:txBody>
        </p:sp>
        <p:sp>
          <p:nvSpPr>
            <p:cNvPr id="14" name="Rectangle 13">
              <a:extLst>
                <a:ext uri="{FF2B5EF4-FFF2-40B4-BE49-F238E27FC236}">
                  <a16:creationId xmlns:a16="http://schemas.microsoft.com/office/drawing/2014/main" id="{BB718916-B34A-05E7-AE30-D330E7E40511}"/>
                </a:ext>
              </a:extLst>
            </p:cNvPr>
            <p:cNvSpPr/>
            <p:nvPr/>
          </p:nvSpPr>
          <p:spPr>
            <a:xfrm rot="19940352">
              <a:off x="828239" y="1972039"/>
              <a:ext cx="271229" cy="400110"/>
            </a:xfrm>
            <a:prstGeom prst="rect">
              <a:avLst/>
            </a:prstGeom>
            <a:noFill/>
          </p:spPr>
          <p:txBody>
            <a:bodyPr wrap="none" lIns="91440" tIns="45720" rIns="91440" bIns="45720">
              <a:spAutoFit/>
            </a:bodyPr>
            <a:lstStyle/>
            <a:p>
              <a:pPr algn="ctr"/>
              <a:r>
                <a:rPr lang="en-US" sz="2000" b="1" cap="none" spc="0" dirty="0">
                  <a:ln w="0"/>
                  <a:solidFill>
                    <a:schemeClr val="bg1"/>
                  </a:solidFill>
                  <a:effectLst>
                    <a:outerShdw blurRad="38100" dist="19050" dir="2700000" algn="tl" rotWithShape="0">
                      <a:schemeClr val="dk1">
                        <a:alpha val="40000"/>
                      </a:schemeClr>
                    </a:outerShdw>
                  </a:effectLst>
                  <a:latin typeface="Candara" panose="020E0502030303020204" pitchFamily="34" charset="0"/>
                </a:rPr>
                <a:t>1</a:t>
              </a:r>
            </a:p>
          </p:txBody>
        </p:sp>
      </p:grpSp>
      <p:sp>
        <p:nvSpPr>
          <p:cNvPr id="15" name="TextBox 14">
            <a:hlinkClick r:id="rId3" action="ppaction://hlinksldjump"/>
            <a:extLst>
              <a:ext uri="{FF2B5EF4-FFF2-40B4-BE49-F238E27FC236}">
                <a16:creationId xmlns:a16="http://schemas.microsoft.com/office/drawing/2014/main" id="{ECB55ED8-A931-5094-1458-3B12B663A994}"/>
              </a:ext>
            </a:extLst>
          </p:cNvPr>
          <p:cNvSpPr txBox="1"/>
          <p:nvPr/>
        </p:nvSpPr>
        <p:spPr>
          <a:xfrm>
            <a:off x="1971989" y="798032"/>
            <a:ext cx="5200023" cy="523220"/>
          </a:xfrm>
          <a:prstGeom prst="rect">
            <a:avLst/>
          </a:prstGeom>
          <a:noFill/>
          <a:ln>
            <a:noFill/>
          </a:ln>
        </p:spPr>
        <p:txBody>
          <a:bodyPr wrap="square" rtlCol="0">
            <a:spAutoFit/>
          </a:bodyPr>
          <a:lstStyle/>
          <a:p>
            <a:pPr algn="ctr"/>
            <a:r>
              <a:rPr lang="en-US" sz="2800" b="1" dirty="0" err="1">
                <a:solidFill>
                  <a:srgbClr val="005C4A"/>
                </a:solidFill>
                <a:latin typeface="Candara" panose="020E0502030303020204" pitchFamily="34" charset="0"/>
              </a:rPr>
              <a:t>Manfaat</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Bekerja</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Keras</a:t>
            </a:r>
            <a:endParaRPr lang="en-ID" sz="28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22546688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par>
                          <p:cTn id="13" fill="hold">
                            <p:stCondLst>
                              <p:cond delay="1500"/>
                            </p:stCondLst>
                            <p:childTnLst>
                              <p:par>
                                <p:cTn id="14" presetID="1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ppt_y</p:attrName>
                                        </p:attrNameLst>
                                      </p:cBhvr>
                                      <p:tavLst>
                                        <p:tav tm="0">
                                          <p:val>
                                            <p:strVal val="#ppt_y+#ppt_h*1.125000"/>
                                          </p:val>
                                        </p:tav>
                                        <p:tav tm="100000">
                                          <p:val>
                                            <p:strVal val="#ppt_y"/>
                                          </p:val>
                                        </p:tav>
                                      </p:tavLst>
                                    </p:anim>
                                    <p:animEffect transition="in" filter="wipe(up)">
                                      <p:cBhvr>
                                        <p:cTn id="17" dur="500"/>
                                        <p:tgtEl>
                                          <p:spTgt spid="17"/>
                                        </p:tgtEl>
                                      </p:cBhvr>
                                    </p:animEffect>
                                  </p:childTnLst>
                                </p:cTn>
                              </p:par>
                            </p:childTnLst>
                          </p:cTn>
                        </p:par>
                        <p:par>
                          <p:cTn id="18" fill="hold">
                            <p:stCondLst>
                              <p:cond delay="2000"/>
                            </p:stCondLst>
                            <p:childTnLst>
                              <p:par>
                                <p:cTn id="19" presetID="12" presetClass="entr" presetSubtype="4"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up)">
                                      <p:cBhvr>
                                        <p:cTn id="22" dur="500"/>
                                        <p:tgtEl>
                                          <p:spTgt spid="18"/>
                                        </p:tgtEl>
                                      </p:cBhvr>
                                    </p:animEffect>
                                  </p:childTnLst>
                                </p:cTn>
                              </p:par>
                            </p:childTnLst>
                          </p:cTn>
                        </p:par>
                        <p:par>
                          <p:cTn id="23" fill="hold">
                            <p:stCondLst>
                              <p:cond delay="2500"/>
                            </p:stCondLst>
                            <p:childTnLst>
                              <p:par>
                                <p:cTn id="24" presetID="1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p:tgtEl>
                                          <p:spTgt spid="19"/>
                                        </p:tgtEl>
                                        <p:attrNameLst>
                                          <p:attrName>ppt_y</p:attrName>
                                        </p:attrNameLst>
                                      </p:cBhvr>
                                      <p:tavLst>
                                        <p:tav tm="0">
                                          <p:val>
                                            <p:strVal val="#ppt_y+#ppt_h*1.125000"/>
                                          </p:val>
                                        </p:tav>
                                        <p:tav tm="100000">
                                          <p:val>
                                            <p:strVal val="#ppt_y"/>
                                          </p:val>
                                        </p:tav>
                                      </p:tavLst>
                                    </p:anim>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EA99D0D-E0F9-DC68-AE04-5EA350DF798B}"/>
              </a:ext>
            </a:extLst>
          </p:cNvPr>
          <p:cNvGrpSpPr/>
          <p:nvPr/>
        </p:nvGrpSpPr>
        <p:grpSpPr>
          <a:xfrm>
            <a:off x="810328" y="971550"/>
            <a:ext cx="7523344" cy="3567642"/>
            <a:chOff x="678548" y="1342585"/>
            <a:chExt cx="10834905" cy="5138016"/>
          </a:xfrm>
        </p:grpSpPr>
        <p:grpSp>
          <p:nvGrpSpPr>
            <p:cNvPr id="3" name="Group 2">
              <a:extLst>
                <a:ext uri="{FF2B5EF4-FFF2-40B4-BE49-F238E27FC236}">
                  <a16:creationId xmlns:a16="http://schemas.microsoft.com/office/drawing/2014/main" id="{E68D46C4-0FA6-8145-94AC-A01D82CF65A1}"/>
                </a:ext>
              </a:extLst>
            </p:cNvPr>
            <p:cNvGrpSpPr/>
            <p:nvPr/>
          </p:nvGrpSpPr>
          <p:grpSpPr>
            <a:xfrm>
              <a:off x="678548" y="1342585"/>
              <a:ext cx="10834905" cy="5138016"/>
              <a:chOff x="776522" y="1473211"/>
              <a:chExt cx="10834905" cy="5138016"/>
            </a:xfrm>
          </p:grpSpPr>
          <p:grpSp>
            <p:nvGrpSpPr>
              <p:cNvPr id="14" name="Group 13">
                <a:extLst>
                  <a:ext uri="{FF2B5EF4-FFF2-40B4-BE49-F238E27FC236}">
                    <a16:creationId xmlns:a16="http://schemas.microsoft.com/office/drawing/2014/main" id="{5D804EB8-777A-EB45-09EA-9F3CF2C7BABB}"/>
                  </a:ext>
                </a:extLst>
              </p:cNvPr>
              <p:cNvGrpSpPr/>
              <p:nvPr/>
            </p:nvGrpSpPr>
            <p:grpSpPr>
              <a:xfrm>
                <a:off x="776522" y="5236008"/>
                <a:ext cx="10820397" cy="1375219"/>
                <a:chOff x="878117" y="2053781"/>
                <a:chExt cx="10820397" cy="1375219"/>
              </a:xfrm>
            </p:grpSpPr>
            <p:grpSp>
              <p:nvGrpSpPr>
                <p:cNvPr id="29" name="Group 28">
                  <a:extLst>
                    <a:ext uri="{FF2B5EF4-FFF2-40B4-BE49-F238E27FC236}">
                      <a16:creationId xmlns:a16="http://schemas.microsoft.com/office/drawing/2014/main" id="{C4C0E1AC-3830-E263-9BF3-6DC6C3957A2D}"/>
                    </a:ext>
                  </a:extLst>
                </p:cNvPr>
                <p:cNvGrpSpPr/>
                <p:nvPr/>
              </p:nvGrpSpPr>
              <p:grpSpPr>
                <a:xfrm>
                  <a:off x="885371" y="2960923"/>
                  <a:ext cx="10813143" cy="468077"/>
                  <a:chOff x="885371" y="2960923"/>
                  <a:chExt cx="10813143" cy="468077"/>
                </a:xfrm>
              </p:grpSpPr>
              <p:cxnSp>
                <p:nvCxnSpPr>
                  <p:cNvPr id="33" name="Straight Connector 32">
                    <a:extLst>
                      <a:ext uri="{FF2B5EF4-FFF2-40B4-BE49-F238E27FC236}">
                        <a16:creationId xmlns:a16="http://schemas.microsoft.com/office/drawing/2014/main" id="{CE94220C-7E03-3443-D8A3-C06E2BB3C5E8}"/>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BD1AFEC-7CC2-2BEC-EFB3-7D2C85334C04}"/>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E45AAEA9-7F12-DB36-4762-26D29AA9EE96}"/>
                    </a:ext>
                  </a:extLst>
                </p:cNvPr>
                <p:cNvGrpSpPr/>
                <p:nvPr/>
              </p:nvGrpSpPr>
              <p:grpSpPr>
                <a:xfrm>
                  <a:off x="878117" y="2053781"/>
                  <a:ext cx="10813143" cy="468077"/>
                  <a:chOff x="885371" y="2960923"/>
                  <a:chExt cx="10813143" cy="468077"/>
                </a:xfrm>
              </p:grpSpPr>
              <p:cxnSp>
                <p:nvCxnSpPr>
                  <p:cNvPr id="31" name="Straight Connector 30">
                    <a:extLst>
                      <a:ext uri="{FF2B5EF4-FFF2-40B4-BE49-F238E27FC236}">
                        <a16:creationId xmlns:a16="http://schemas.microsoft.com/office/drawing/2014/main" id="{3214B86C-C02E-087E-7164-57D0D740AC4E}"/>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6FB0A90-411C-C31E-383A-649C71DCE3C8}"/>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grpSp>
            <p:nvGrpSpPr>
              <p:cNvPr id="15" name="Group 14">
                <a:extLst>
                  <a:ext uri="{FF2B5EF4-FFF2-40B4-BE49-F238E27FC236}">
                    <a16:creationId xmlns:a16="http://schemas.microsoft.com/office/drawing/2014/main" id="{4ABC50BE-C6DF-A583-2161-AF992A38DCF4}"/>
                  </a:ext>
                </a:extLst>
              </p:cNvPr>
              <p:cNvGrpSpPr/>
              <p:nvPr/>
            </p:nvGrpSpPr>
            <p:grpSpPr>
              <a:xfrm>
                <a:off x="791030" y="1473211"/>
                <a:ext cx="10820397" cy="1375219"/>
                <a:chOff x="878117" y="2053781"/>
                <a:chExt cx="10820397" cy="1375219"/>
              </a:xfrm>
            </p:grpSpPr>
            <p:grpSp>
              <p:nvGrpSpPr>
                <p:cNvPr id="23" name="Group 22">
                  <a:extLst>
                    <a:ext uri="{FF2B5EF4-FFF2-40B4-BE49-F238E27FC236}">
                      <a16:creationId xmlns:a16="http://schemas.microsoft.com/office/drawing/2014/main" id="{934D8CFB-5E1F-B078-9BC1-E08BE7122AD2}"/>
                    </a:ext>
                  </a:extLst>
                </p:cNvPr>
                <p:cNvGrpSpPr/>
                <p:nvPr/>
              </p:nvGrpSpPr>
              <p:grpSpPr>
                <a:xfrm>
                  <a:off x="885371" y="2960923"/>
                  <a:ext cx="10813143" cy="468077"/>
                  <a:chOff x="885371" y="2960923"/>
                  <a:chExt cx="10813143" cy="468077"/>
                </a:xfrm>
              </p:grpSpPr>
              <p:cxnSp>
                <p:nvCxnSpPr>
                  <p:cNvPr id="27" name="Straight Connector 26">
                    <a:extLst>
                      <a:ext uri="{FF2B5EF4-FFF2-40B4-BE49-F238E27FC236}">
                        <a16:creationId xmlns:a16="http://schemas.microsoft.com/office/drawing/2014/main" id="{AD7D7B3D-9820-8DA0-D33C-36D0F6B3409D}"/>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B276749-6860-FBC6-CD4E-690A9BA3CE73}"/>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426B6CC4-2873-E402-8D83-54C8707D182C}"/>
                    </a:ext>
                  </a:extLst>
                </p:cNvPr>
                <p:cNvGrpSpPr/>
                <p:nvPr/>
              </p:nvGrpSpPr>
              <p:grpSpPr>
                <a:xfrm>
                  <a:off x="878117" y="2053781"/>
                  <a:ext cx="10813143" cy="468077"/>
                  <a:chOff x="885371" y="2960923"/>
                  <a:chExt cx="10813143" cy="468077"/>
                </a:xfrm>
              </p:grpSpPr>
              <p:cxnSp>
                <p:nvCxnSpPr>
                  <p:cNvPr id="25" name="Straight Connector 24">
                    <a:extLst>
                      <a:ext uri="{FF2B5EF4-FFF2-40B4-BE49-F238E27FC236}">
                        <a16:creationId xmlns:a16="http://schemas.microsoft.com/office/drawing/2014/main" id="{D3CBF73F-2854-4E0D-F2FC-C0414FA2ACDD}"/>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97FBA69-394E-9EA9-77FC-0A730FCE4750}"/>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grpSp>
            <p:nvGrpSpPr>
              <p:cNvPr id="16" name="Group 15">
                <a:extLst>
                  <a:ext uri="{FF2B5EF4-FFF2-40B4-BE49-F238E27FC236}">
                    <a16:creationId xmlns:a16="http://schemas.microsoft.com/office/drawing/2014/main" id="{82EC33C1-D3FA-A556-90FF-A6FF17B19E0A}"/>
                  </a:ext>
                </a:extLst>
              </p:cNvPr>
              <p:cNvGrpSpPr/>
              <p:nvPr/>
            </p:nvGrpSpPr>
            <p:grpSpPr>
              <a:xfrm>
                <a:off x="783776" y="3345543"/>
                <a:ext cx="10820397" cy="1375219"/>
                <a:chOff x="878117" y="2053781"/>
                <a:chExt cx="10820397" cy="1375219"/>
              </a:xfrm>
            </p:grpSpPr>
            <p:grpSp>
              <p:nvGrpSpPr>
                <p:cNvPr id="17" name="Group 16">
                  <a:extLst>
                    <a:ext uri="{FF2B5EF4-FFF2-40B4-BE49-F238E27FC236}">
                      <a16:creationId xmlns:a16="http://schemas.microsoft.com/office/drawing/2014/main" id="{ABAE2CB6-7D9B-0CE1-65E7-F78F417BDE00}"/>
                    </a:ext>
                  </a:extLst>
                </p:cNvPr>
                <p:cNvGrpSpPr/>
                <p:nvPr/>
              </p:nvGrpSpPr>
              <p:grpSpPr>
                <a:xfrm>
                  <a:off x="885371" y="2960923"/>
                  <a:ext cx="10813143" cy="468077"/>
                  <a:chOff x="885371" y="2960923"/>
                  <a:chExt cx="10813143" cy="468077"/>
                </a:xfrm>
              </p:grpSpPr>
              <p:cxnSp>
                <p:nvCxnSpPr>
                  <p:cNvPr id="21" name="Straight Connector 20">
                    <a:extLst>
                      <a:ext uri="{FF2B5EF4-FFF2-40B4-BE49-F238E27FC236}">
                        <a16:creationId xmlns:a16="http://schemas.microsoft.com/office/drawing/2014/main" id="{219E7979-FC80-7887-14EE-380AAEBF8679}"/>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AAC79C2-5454-024D-8A04-A46FB42EE9F8}"/>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87544E00-BB59-E55F-69C0-FD4990BE2133}"/>
                    </a:ext>
                  </a:extLst>
                </p:cNvPr>
                <p:cNvGrpSpPr/>
                <p:nvPr/>
              </p:nvGrpSpPr>
              <p:grpSpPr>
                <a:xfrm>
                  <a:off x="878117" y="2053781"/>
                  <a:ext cx="10813143" cy="468077"/>
                  <a:chOff x="885371" y="2960923"/>
                  <a:chExt cx="10813143" cy="468077"/>
                </a:xfrm>
              </p:grpSpPr>
              <p:cxnSp>
                <p:nvCxnSpPr>
                  <p:cNvPr id="19" name="Straight Connector 18">
                    <a:extLst>
                      <a:ext uri="{FF2B5EF4-FFF2-40B4-BE49-F238E27FC236}">
                        <a16:creationId xmlns:a16="http://schemas.microsoft.com/office/drawing/2014/main" id="{C8F6EC88-4947-4854-C020-55598B787014}"/>
                      </a:ext>
                    </a:extLst>
                  </p:cNvPr>
                  <p:cNvCxnSpPr>
                    <a:cxnSpLocks/>
                  </p:cNvCxnSpPr>
                  <p:nvPr/>
                </p:nvCxnSpPr>
                <p:spPr>
                  <a:xfrm>
                    <a:off x="885371" y="3429000"/>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15D7390-0044-8032-CAF2-91AF4B4B9A5F}"/>
                      </a:ext>
                    </a:extLst>
                  </p:cNvPr>
                  <p:cNvCxnSpPr>
                    <a:cxnSpLocks/>
                  </p:cNvCxnSpPr>
                  <p:nvPr/>
                </p:nvCxnSpPr>
                <p:spPr>
                  <a:xfrm>
                    <a:off x="885371" y="2960923"/>
                    <a:ext cx="10813143" cy="0"/>
                  </a:xfrm>
                  <a:prstGeom prst="line">
                    <a:avLst/>
                  </a:prstGeom>
                  <a:ln>
                    <a:solidFill>
                      <a:srgbClr val="005C4A"/>
                    </a:solidFill>
                  </a:ln>
                </p:spPr>
                <p:style>
                  <a:lnRef idx="1">
                    <a:schemeClr val="accent1"/>
                  </a:lnRef>
                  <a:fillRef idx="0">
                    <a:schemeClr val="accent1"/>
                  </a:fillRef>
                  <a:effectRef idx="0">
                    <a:schemeClr val="accent1"/>
                  </a:effectRef>
                  <a:fontRef idx="minor">
                    <a:schemeClr val="tx1"/>
                  </a:fontRef>
                </p:style>
              </p:cxnSp>
            </p:grpSp>
          </p:grpSp>
        </p:grpSp>
        <p:sp>
          <p:nvSpPr>
            <p:cNvPr id="4" name="TextBox 3">
              <a:extLst>
                <a:ext uri="{FF2B5EF4-FFF2-40B4-BE49-F238E27FC236}">
                  <a16:creationId xmlns:a16="http://schemas.microsoft.com/office/drawing/2014/main" id="{2FF74412-BB5B-C1AB-141F-C115EBBC1DF3}"/>
                </a:ext>
              </a:extLst>
            </p:cNvPr>
            <p:cNvSpPr txBox="1"/>
            <p:nvPr/>
          </p:nvSpPr>
          <p:spPr>
            <a:xfrm>
              <a:off x="838480" y="1415543"/>
              <a:ext cx="7932057"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1. </a:t>
              </a:r>
              <a:r>
                <a:rPr lang="en-US" sz="1650" dirty="0" err="1">
                  <a:solidFill>
                    <a:srgbClr val="005C4A"/>
                  </a:solidFill>
                  <a:latin typeface="Candara" panose="020E0502030303020204" pitchFamily="34" charset="0"/>
                </a:rPr>
                <a:t>berlatih</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disiplin</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mampu</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bertanggung</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jawab</a:t>
              </a:r>
              <a:endParaRPr lang="en-ID" sz="1650" dirty="0">
                <a:solidFill>
                  <a:srgbClr val="005C4A"/>
                </a:solidFill>
                <a:latin typeface="Candara" panose="020E0502030303020204" pitchFamily="34" charset="0"/>
              </a:endParaRPr>
            </a:p>
          </p:txBody>
        </p:sp>
        <p:sp>
          <p:nvSpPr>
            <p:cNvPr id="5" name="TextBox 4">
              <a:extLst>
                <a:ext uri="{FF2B5EF4-FFF2-40B4-BE49-F238E27FC236}">
                  <a16:creationId xmlns:a16="http://schemas.microsoft.com/office/drawing/2014/main" id="{30BB2BDC-74C0-8525-C470-492B088D81E6}"/>
                </a:ext>
              </a:extLst>
            </p:cNvPr>
            <p:cNvSpPr txBox="1"/>
            <p:nvPr/>
          </p:nvSpPr>
          <p:spPr>
            <a:xfrm>
              <a:off x="838480" y="1857831"/>
              <a:ext cx="7932057"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2. </a:t>
              </a:r>
              <a:r>
                <a:rPr lang="en-US" sz="1650" dirty="0" err="1">
                  <a:solidFill>
                    <a:srgbClr val="005C4A"/>
                  </a:solidFill>
                  <a:latin typeface="Candara" panose="020E0502030303020204" pitchFamily="34" charset="0"/>
                </a:rPr>
                <a:t>menanamkan</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keikhlasan</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kejujuran</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istikamah</a:t>
              </a:r>
              <a:endParaRPr lang="en-ID" sz="1650" dirty="0">
                <a:solidFill>
                  <a:srgbClr val="005C4A"/>
                </a:solidFill>
                <a:latin typeface="Candara" panose="020E0502030303020204" pitchFamily="34" charset="0"/>
              </a:endParaRPr>
            </a:p>
          </p:txBody>
        </p:sp>
        <p:sp>
          <p:nvSpPr>
            <p:cNvPr id="6" name="TextBox 5">
              <a:extLst>
                <a:ext uri="{FF2B5EF4-FFF2-40B4-BE49-F238E27FC236}">
                  <a16:creationId xmlns:a16="http://schemas.microsoft.com/office/drawing/2014/main" id="{F9155615-775D-4E1F-3A6F-4A3CFB338F22}"/>
                </a:ext>
              </a:extLst>
            </p:cNvPr>
            <p:cNvSpPr txBox="1"/>
            <p:nvPr/>
          </p:nvSpPr>
          <p:spPr>
            <a:xfrm>
              <a:off x="831222" y="2308165"/>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3. </a:t>
              </a:r>
              <a:r>
                <a:rPr lang="en-US" sz="1650" dirty="0" err="1">
                  <a:solidFill>
                    <a:srgbClr val="005C4A"/>
                  </a:solidFill>
                  <a:latin typeface="Candara" panose="020E0502030303020204" pitchFamily="34" charset="0"/>
                </a:rPr>
                <a:t>memiliki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tekad</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untuk</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menumbuhkan</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percaya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diri</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pantang</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menyerah</a:t>
              </a:r>
              <a:endParaRPr lang="en-ID" sz="1650"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2111923B-877F-42B2-9B54-D36B6B3ACCA1}"/>
                </a:ext>
              </a:extLst>
            </p:cNvPr>
            <p:cNvSpPr txBox="1"/>
            <p:nvPr/>
          </p:nvSpPr>
          <p:spPr>
            <a:xfrm>
              <a:off x="823964" y="2823420"/>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4. </a:t>
              </a:r>
              <a:r>
                <a:rPr lang="en-US" sz="1650" dirty="0" err="1">
                  <a:solidFill>
                    <a:srgbClr val="005C4A"/>
                  </a:solidFill>
                  <a:latin typeface="Candara" panose="020E0502030303020204" pitchFamily="34" charset="0"/>
                </a:rPr>
                <a:t>meyakini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bahwa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bekerja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merupakan</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amanah</a:t>
              </a:r>
              <a:r>
                <a:rPr lang="en-US" sz="1650" dirty="0">
                  <a:solidFill>
                    <a:srgbClr val="005C4A"/>
                  </a:solidFill>
                  <a:latin typeface="Candara" panose="020E0502030303020204" pitchFamily="34" charset="0"/>
                </a:rPr>
                <a:t> </a:t>
              </a:r>
              <a:endParaRPr lang="en-ID" sz="1650" dirty="0">
                <a:solidFill>
                  <a:srgbClr val="005C4A"/>
                </a:solidFill>
                <a:latin typeface="Candara" panose="020E0502030303020204" pitchFamily="34" charset="0"/>
              </a:endParaRPr>
            </a:p>
          </p:txBody>
        </p:sp>
        <p:sp>
          <p:nvSpPr>
            <p:cNvPr id="8" name="TextBox 7">
              <a:extLst>
                <a:ext uri="{FF2B5EF4-FFF2-40B4-BE49-F238E27FC236}">
                  <a16:creationId xmlns:a16="http://schemas.microsoft.com/office/drawing/2014/main" id="{D305AE92-8452-0A5A-E4BD-EFEED786F736}"/>
                </a:ext>
              </a:extLst>
            </p:cNvPr>
            <p:cNvSpPr txBox="1"/>
            <p:nvPr/>
          </p:nvSpPr>
          <p:spPr>
            <a:xfrm>
              <a:off x="838478" y="3287882"/>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5. </a:t>
              </a:r>
              <a:r>
                <a:rPr lang="en-US" sz="1650" dirty="0" err="1">
                  <a:solidFill>
                    <a:srgbClr val="005C4A"/>
                  </a:solidFill>
                  <a:latin typeface="Candara" panose="020E0502030303020204" pitchFamily="34" charset="0"/>
                </a:rPr>
                <a:t>berani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menghadapi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tantangan</a:t>
              </a:r>
              <a:endParaRPr lang="en-ID" sz="1650" dirty="0">
                <a:solidFill>
                  <a:srgbClr val="005C4A"/>
                </a:solidFill>
                <a:latin typeface="Candara" panose="020E0502030303020204" pitchFamily="34" charset="0"/>
              </a:endParaRPr>
            </a:p>
          </p:txBody>
        </p:sp>
        <p:sp>
          <p:nvSpPr>
            <p:cNvPr id="9" name="TextBox 8">
              <a:extLst>
                <a:ext uri="{FF2B5EF4-FFF2-40B4-BE49-F238E27FC236}">
                  <a16:creationId xmlns:a16="http://schemas.microsoft.com/office/drawing/2014/main" id="{3AC95386-1353-5EBC-DB91-3560B79ED1F9}"/>
                </a:ext>
              </a:extLst>
            </p:cNvPr>
            <p:cNvSpPr txBox="1"/>
            <p:nvPr/>
          </p:nvSpPr>
          <p:spPr>
            <a:xfrm>
              <a:off x="838478" y="3723311"/>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6. </a:t>
              </a:r>
              <a:r>
                <a:rPr lang="en-US" sz="1650" dirty="0" err="1">
                  <a:solidFill>
                    <a:srgbClr val="005C4A"/>
                  </a:solidFill>
                  <a:latin typeface="Candara" panose="020E0502030303020204" pitchFamily="34" charset="0"/>
                </a:rPr>
                <a:t>hidup</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hemat</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sederhana</a:t>
              </a:r>
              <a:endParaRPr lang="en-ID" sz="1650" dirty="0">
                <a:solidFill>
                  <a:srgbClr val="005C4A"/>
                </a:solidFill>
                <a:latin typeface="Candara" panose="020E0502030303020204" pitchFamily="34" charset="0"/>
              </a:endParaRPr>
            </a:p>
          </p:txBody>
        </p:sp>
        <p:sp>
          <p:nvSpPr>
            <p:cNvPr id="10" name="TextBox 9">
              <a:extLst>
                <a:ext uri="{FF2B5EF4-FFF2-40B4-BE49-F238E27FC236}">
                  <a16:creationId xmlns:a16="http://schemas.microsoft.com/office/drawing/2014/main" id="{17A72F88-5BA5-18A6-0B04-4E053B61BAE8}"/>
                </a:ext>
              </a:extLst>
            </p:cNvPr>
            <p:cNvSpPr txBox="1"/>
            <p:nvPr/>
          </p:nvSpPr>
          <p:spPr>
            <a:xfrm>
              <a:off x="831222" y="4180508"/>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7. </a:t>
              </a:r>
              <a:r>
                <a:rPr lang="en-US" sz="1650" dirty="0" err="1">
                  <a:solidFill>
                    <a:srgbClr val="005C4A"/>
                  </a:solidFill>
                  <a:latin typeface="Candara" panose="020E0502030303020204" pitchFamily="34" charset="0"/>
                </a:rPr>
                <a:t>memiliki</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jiwa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kepemimpinan</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kompetitif</a:t>
              </a:r>
              <a:endParaRPr lang="en-ID" sz="1650" dirty="0">
                <a:solidFill>
                  <a:srgbClr val="005C4A"/>
                </a:solidFill>
                <a:latin typeface="Candara" panose="020E0502030303020204" pitchFamily="34" charset="0"/>
              </a:endParaRPr>
            </a:p>
          </p:txBody>
        </p:sp>
        <p:sp>
          <p:nvSpPr>
            <p:cNvPr id="11" name="TextBox 10">
              <a:extLst>
                <a:ext uri="{FF2B5EF4-FFF2-40B4-BE49-F238E27FC236}">
                  <a16:creationId xmlns:a16="http://schemas.microsoft.com/office/drawing/2014/main" id="{83BBDADD-67F5-334D-ABA1-749A2F73C675}"/>
                </a:ext>
              </a:extLst>
            </p:cNvPr>
            <p:cNvSpPr txBox="1"/>
            <p:nvPr/>
          </p:nvSpPr>
          <p:spPr>
            <a:xfrm>
              <a:off x="794940" y="4710277"/>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8. </a:t>
              </a:r>
              <a:r>
                <a:rPr lang="en-US" sz="1650" dirty="0" err="1">
                  <a:solidFill>
                    <a:srgbClr val="005C4A"/>
                  </a:solidFill>
                  <a:latin typeface="Candara" panose="020E0502030303020204" pitchFamily="34" charset="0"/>
                </a:rPr>
                <a:t>mandiri</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giat</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menuntut</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ilmu</a:t>
              </a:r>
              <a:endParaRPr lang="en-ID" sz="1650" dirty="0">
                <a:solidFill>
                  <a:srgbClr val="005C4A"/>
                </a:solidFill>
                <a:latin typeface="Candara" panose="020E0502030303020204" pitchFamily="34" charset="0"/>
              </a:endParaRPr>
            </a:p>
          </p:txBody>
        </p:sp>
        <p:sp>
          <p:nvSpPr>
            <p:cNvPr id="12" name="TextBox 11">
              <a:extLst>
                <a:ext uri="{FF2B5EF4-FFF2-40B4-BE49-F238E27FC236}">
                  <a16:creationId xmlns:a16="http://schemas.microsoft.com/office/drawing/2014/main" id="{ACD99791-402D-2D3A-4D99-2A7BA28D10D0}"/>
                </a:ext>
              </a:extLst>
            </p:cNvPr>
            <p:cNvSpPr txBox="1"/>
            <p:nvPr/>
          </p:nvSpPr>
          <p:spPr>
            <a:xfrm>
              <a:off x="794940" y="5174731"/>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9. </a:t>
              </a:r>
              <a:r>
                <a:rPr lang="en-US" sz="1650" dirty="0" err="1">
                  <a:solidFill>
                    <a:srgbClr val="005C4A"/>
                  </a:solidFill>
                  <a:latin typeface="Candara" panose="020E0502030303020204" pitchFamily="34" charset="0"/>
                </a:rPr>
                <a:t>menjaga</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kesehatan</a:t>
              </a:r>
              <a:endParaRPr lang="en-ID" sz="1650" dirty="0">
                <a:solidFill>
                  <a:srgbClr val="005C4A"/>
                </a:solidFill>
                <a:latin typeface="Candara" panose="020E0502030303020204" pitchFamily="34" charset="0"/>
              </a:endParaRPr>
            </a:p>
          </p:txBody>
        </p:sp>
        <p:sp>
          <p:nvSpPr>
            <p:cNvPr id="13" name="TextBox 12">
              <a:extLst>
                <a:ext uri="{FF2B5EF4-FFF2-40B4-BE49-F238E27FC236}">
                  <a16:creationId xmlns:a16="http://schemas.microsoft.com/office/drawing/2014/main" id="{1B8CD3A5-64AE-4C22-42A1-DFFEBC7271F0}"/>
                </a:ext>
              </a:extLst>
            </p:cNvPr>
            <p:cNvSpPr txBox="1"/>
            <p:nvPr/>
          </p:nvSpPr>
          <p:spPr>
            <a:xfrm>
              <a:off x="707855" y="5610161"/>
              <a:ext cx="10656831" cy="498658"/>
            </a:xfrm>
            <a:prstGeom prst="rect">
              <a:avLst/>
            </a:prstGeom>
            <a:noFill/>
          </p:spPr>
          <p:txBody>
            <a:bodyPr wrap="square" rtlCol="0">
              <a:spAutoFit/>
            </a:bodyPr>
            <a:lstStyle/>
            <a:p>
              <a:r>
                <a:rPr lang="en-US" sz="1650" dirty="0">
                  <a:solidFill>
                    <a:srgbClr val="005C4A"/>
                  </a:solidFill>
                  <a:latin typeface="Candara" panose="020E0502030303020204" pitchFamily="34" charset="0"/>
                </a:rPr>
                <a:t>10. </a:t>
              </a:r>
              <a:r>
                <a:rPr lang="en-US" sz="1650" dirty="0" err="1">
                  <a:solidFill>
                    <a:srgbClr val="005C4A"/>
                  </a:solidFill>
                  <a:latin typeface="Candara" panose="020E0502030303020204" pitchFamily="34" charset="0"/>
                </a:rPr>
                <a:t>berorientasi</a:t>
              </a:r>
              <a:r>
                <a:rPr lang="en-US" sz="1650" dirty="0">
                  <a:solidFill>
                    <a:srgbClr val="005C4A"/>
                  </a:solidFill>
                  <a:latin typeface="Candara" panose="020E0502030303020204" pitchFamily="34" charset="0"/>
                </a:rPr>
                <a:t> pada </a:t>
              </a:r>
              <a:r>
                <a:rPr lang="en-US" sz="1650" dirty="0" err="1">
                  <a:solidFill>
                    <a:srgbClr val="005C4A"/>
                  </a:solidFill>
                  <a:latin typeface="Candara" panose="020E0502030303020204" pitchFamily="34" charset="0"/>
                </a:rPr>
                <a:t>produktivitas</a:t>
              </a:r>
              <a:r>
                <a:rPr lang="en-US" sz="1650" dirty="0">
                  <a:solidFill>
                    <a:srgbClr val="005C4A"/>
                  </a:solidFill>
                  <a:latin typeface="Candara" panose="020E0502030303020204" pitchFamily="34" charset="0"/>
                </a:rPr>
                <a:t> </a:t>
              </a:r>
              <a:r>
                <a:rPr lang="en-US" sz="1650" dirty="0" err="1">
                  <a:solidFill>
                    <a:srgbClr val="005C4A"/>
                  </a:solidFill>
                  <a:latin typeface="Candara" panose="020E0502030303020204" pitchFamily="34" charset="0"/>
                </a:rPr>
                <a:t>kerja</a:t>
              </a:r>
              <a:r>
                <a:rPr lang="en-US" sz="1650" dirty="0">
                  <a:solidFill>
                    <a:srgbClr val="005C4A"/>
                  </a:solidFill>
                  <a:latin typeface="Candara" panose="020E0502030303020204" pitchFamily="34" charset="0"/>
                </a:rPr>
                <a:t> dan </a:t>
              </a:r>
              <a:r>
                <a:rPr lang="en-US" sz="1650" dirty="0" err="1">
                  <a:solidFill>
                    <a:srgbClr val="005C4A"/>
                  </a:solidFill>
                  <a:latin typeface="Candara" panose="020E0502030303020204" pitchFamily="34" charset="0"/>
                </a:rPr>
                <a:t>inovatif</a:t>
              </a:r>
              <a:endParaRPr lang="en-ID" sz="1650" dirty="0">
                <a:solidFill>
                  <a:srgbClr val="005C4A"/>
                </a:solidFill>
                <a:latin typeface="Candara" panose="020E0502030303020204" pitchFamily="34" charset="0"/>
              </a:endParaRPr>
            </a:p>
          </p:txBody>
        </p:sp>
      </p:grpSp>
      <p:sp>
        <p:nvSpPr>
          <p:cNvPr id="35" name="TextBox 34">
            <a:hlinkClick r:id="rId3" action="ppaction://hlinksldjump"/>
            <a:extLst>
              <a:ext uri="{FF2B5EF4-FFF2-40B4-BE49-F238E27FC236}">
                <a16:creationId xmlns:a16="http://schemas.microsoft.com/office/drawing/2014/main" id="{CFD76997-EEA8-984D-8E8B-A6E3BE5513C1}"/>
              </a:ext>
            </a:extLst>
          </p:cNvPr>
          <p:cNvSpPr txBox="1"/>
          <p:nvPr/>
        </p:nvSpPr>
        <p:spPr>
          <a:xfrm>
            <a:off x="1524000" y="285750"/>
            <a:ext cx="6096000" cy="523220"/>
          </a:xfrm>
          <a:prstGeom prst="rect">
            <a:avLst/>
          </a:prstGeom>
          <a:noFill/>
          <a:ln>
            <a:noFill/>
          </a:ln>
        </p:spPr>
        <p:txBody>
          <a:bodyPr wrap="square" rtlCol="0">
            <a:spAutoFit/>
          </a:bodyPr>
          <a:lstStyle/>
          <a:p>
            <a:pPr algn="ctr"/>
            <a:r>
              <a:rPr lang="en-US" sz="2800" b="1" dirty="0">
                <a:solidFill>
                  <a:srgbClr val="005C4A"/>
                </a:solidFill>
                <a:latin typeface="Candara" panose="020E0502030303020204" pitchFamily="34" charset="0"/>
              </a:rPr>
              <a:t>Cara </a:t>
            </a:r>
            <a:r>
              <a:rPr lang="en-US" sz="2800" b="1" dirty="0" err="1">
                <a:solidFill>
                  <a:srgbClr val="005C4A"/>
                </a:solidFill>
                <a:latin typeface="Candara" panose="020E0502030303020204" pitchFamily="34" charset="0"/>
              </a:rPr>
              <a:t>Membiasakan</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Etos</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Kerja</a:t>
            </a:r>
            <a:endParaRPr lang="en-ID" sz="28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2116521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22" presetClass="entr" presetSubtype="1" fill="hold"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6200" y="-732068"/>
            <a:ext cx="9370412" cy="2828457"/>
            <a:chOff x="-76200" y="-732068"/>
            <a:chExt cx="9370412" cy="2828457"/>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732068"/>
              <a:ext cx="9370412" cy="2828457"/>
            </a:xfrm>
            <a:prstGeom prst="rect">
              <a:avLst/>
            </a:prstGeom>
          </p:spPr>
        </p:pic>
        <p:sp>
          <p:nvSpPr>
            <p:cNvPr id="31" name="TextBox 30">
              <a:extLst>
                <a:ext uri="{FF2B5EF4-FFF2-40B4-BE49-F238E27FC236}">
                  <a16:creationId xmlns:a16="http://schemas.microsoft.com/office/drawing/2014/main" id="{B6219858-20F1-ECF3-D4AC-13D55FC6E2C8}"/>
                </a:ext>
              </a:extLst>
            </p:cNvPr>
            <p:cNvSpPr txBox="1"/>
            <p:nvPr/>
          </p:nvSpPr>
          <p:spPr>
            <a:xfrm>
              <a:off x="2677886" y="341352"/>
              <a:ext cx="3788228" cy="553998"/>
            </a:xfrm>
            <a:prstGeom prst="rect">
              <a:avLst/>
            </a:prstGeom>
            <a:noFill/>
            <a:ln w="76200" cmpd="dbl">
              <a:noFill/>
            </a:ln>
          </p:spPr>
          <p:txBody>
            <a:bodyPr wrap="square" rtlCol="0">
              <a:spAutoFit/>
            </a:bodyPr>
            <a:lstStyle/>
            <a:p>
              <a:pPr algn="ctr"/>
              <a:r>
                <a:rPr lang="en-US" sz="3000" b="1" dirty="0" err="1">
                  <a:solidFill>
                    <a:srgbClr val="FB3803"/>
                  </a:solidFill>
                  <a:latin typeface="Candara" panose="020E0502030303020204" pitchFamily="34" charset="0"/>
                </a:rPr>
                <a:t>Apa</a:t>
              </a:r>
              <a:r>
                <a:rPr lang="en-US" sz="3000" b="1" dirty="0">
                  <a:solidFill>
                    <a:srgbClr val="FB3803"/>
                  </a:solidFill>
                  <a:latin typeface="Candara" panose="020E0502030303020204" pitchFamily="34" charset="0"/>
                </a:rPr>
                <a:t> </a:t>
              </a:r>
              <a:r>
                <a:rPr lang="en-US" sz="3000" b="1" dirty="0" err="1">
                  <a:solidFill>
                    <a:srgbClr val="FB3803"/>
                  </a:solidFill>
                  <a:latin typeface="Candara" panose="020E0502030303020204" pitchFamily="34" charset="0"/>
                </a:rPr>
                <a:t>itu</a:t>
              </a:r>
              <a:r>
                <a:rPr lang="en-US" sz="3000" b="1" dirty="0">
                  <a:solidFill>
                    <a:srgbClr val="FB3803"/>
                  </a:solidFill>
                  <a:latin typeface="Candara" panose="020E0502030303020204" pitchFamily="34" charset="0"/>
                </a:rPr>
                <a:t> </a:t>
              </a:r>
              <a:r>
                <a:rPr lang="en-US" sz="3000" b="1" dirty="0" err="1">
                  <a:solidFill>
                    <a:srgbClr val="FB3803"/>
                  </a:solidFill>
                  <a:latin typeface="Candara" panose="020E0502030303020204" pitchFamily="34" charset="0"/>
                </a:rPr>
                <a:t>etos</a:t>
              </a:r>
              <a:r>
                <a:rPr lang="en-US" sz="3000" b="1" dirty="0">
                  <a:solidFill>
                    <a:srgbClr val="FB3803"/>
                  </a:solidFill>
                  <a:latin typeface="Candara" panose="020E0502030303020204" pitchFamily="34" charset="0"/>
                </a:rPr>
                <a:t> </a:t>
              </a:r>
              <a:r>
                <a:rPr lang="en-US" sz="3000" b="1" dirty="0" err="1">
                  <a:solidFill>
                    <a:srgbClr val="FB3803"/>
                  </a:solidFill>
                  <a:latin typeface="Candara" panose="020E0502030303020204" pitchFamily="34" charset="0"/>
                </a:rPr>
                <a:t>kerja</a:t>
              </a:r>
              <a:r>
                <a:rPr lang="en-US" sz="3000" b="1" dirty="0">
                  <a:solidFill>
                    <a:srgbClr val="FB3803"/>
                  </a:solidFill>
                  <a:latin typeface="Candara" panose="020E0502030303020204" pitchFamily="34" charset="0"/>
                </a:rPr>
                <a:t>?</a:t>
              </a:r>
              <a:endParaRPr lang="en-ID" sz="3000" b="1" dirty="0">
                <a:solidFill>
                  <a:srgbClr val="FB3803"/>
                </a:solidFill>
                <a:latin typeface="Candara" panose="020E0502030303020204" pitchFamily="34" charset="0"/>
              </a:endParaRPr>
            </a:p>
          </p:txBody>
        </p:sp>
      </p:grpSp>
      <p:grpSp>
        <p:nvGrpSpPr>
          <p:cNvPr id="15" name="Group 14">
            <a:extLst>
              <a:ext uri="{FF2B5EF4-FFF2-40B4-BE49-F238E27FC236}">
                <a16:creationId xmlns:a16="http://schemas.microsoft.com/office/drawing/2014/main" id="{951535AB-CFB2-1670-7FC1-1104A6DEB11F}"/>
              </a:ext>
            </a:extLst>
          </p:cNvPr>
          <p:cNvGrpSpPr/>
          <p:nvPr/>
        </p:nvGrpSpPr>
        <p:grpSpPr>
          <a:xfrm>
            <a:off x="465694" y="1885969"/>
            <a:ext cx="2477431" cy="2399856"/>
            <a:chOff x="653144" y="2630710"/>
            <a:chExt cx="3447146" cy="3339206"/>
          </a:xfrm>
        </p:grpSpPr>
        <p:sp>
          <p:nvSpPr>
            <p:cNvPr id="16" name="Oval 15">
              <a:extLst>
                <a:ext uri="{FF2B5EF4-FFF2-40B4-BE49-F238E27FC236}">
                  <a16:creationId xmlns:a16="http://schemas.microsoft.com/office/drawing/2014/main" id="{AE6507AC-FAD1-BBAD-3A80-5D4BF9E70A53}"/>
                </a:ext>
              </a:extLst>
            </p:cNvPr>
            <p:cNvSpPr/>
            <p:nvPr/>
          </p:nvSpPr>
          <p:spPr>
            <a:xfrm>
              <a:off x="653144" y="2630710"/>
              <a:ext cx="3447146" cy="3339206"/>
            </a:xfrm>
            <a:prstGeom prst="ellipse">
              <a:avLst/>
            </a:prstGeom>
            <a:blipFill dpi="0" rotWithShape="1">
              <a:blip r:embed="rId4"/>
              <a:srcRect/>
              <a:stretch>
                <a:fillRect/>
              </a:stretch>
            </a:blip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 name="TextBox 16">
              <a:extLst>
                <a:ext uri="{FF2B5EF4-FFF2-40B4-BE49-F238E27FC236}">
                  <a16:creationId xmlns:a16="http://schemas.microsoft.com/office/drawing/2014/main" id="{9794E0C3-2E26-9E1E-CD6C-5B688293747E}"/>
                </a:ext>
              </a:extLst>
            </p:cNvPr>
            <p:cNvSpPr txBox="1"/>
            <p:nvPr/>
          </p:nvSpPr>
          <p:spPr>
            <a:xfrm>
              <a:off x="1483731" y="5387362"/>
              <a:ext cx="1914275" cy="353304"/>
            </a:xfrm>
            <a:prstGeom prst="rect">
              <a:avLst/>
            </a:prstGeom>
            <a:noFill/>
            <a:ln>
              <a:noFill/>
            </a:ln>
          </p:spPr>
          <p:txBody>
            <a:bodyPr wrap="square" rtlCol="0">
              <a:spAutoFit/>
            </a:bodyPr>
            <a:lstStyle/>
            <a:p>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pixabay.com</a:t>
              </a:r>
              <a:endParaRPr lang="en-ID" sz="1000" dirty="0">
                <a:solidFill>
                  <a:schemeClr val="bg1"/>
                </a:solidFill>
                <a:latin typeface="Candara" panose="020E0502030303020204" pitchFamily="34" charset="0"/>
              </a:endParaRPr>
            </a:p>
          </p:txBody>
        </p:sp>
      </p:grpSp>
      <p:grpSp>
        <p:nvGrpSpPr>
          <p:cNvPr id="18" name="Group 17">
            <a:extLst>
              <a:ext uri="{FF2B5EF4-FFF2-40B4-BE49-F238E27FC236}">
                <a16:creationId xmlns:a16="http://schemas.microsoft.com/office/drawing/2014/main" id="{0A9C2CA5-1FC7-8E28-6A35-F51DF52535FB}"/>
              </a:ext>
            </a:extLst>
          </p:cNvPr>
          <p:cNvGrpSpPr/>
          <p:nvPr/>
        </p:nvGrpSpPr>
        <p:grpSpPr>
          <a:xfrm>
            <a:off x="2971852" y="1183563"/>
            <a:ext cx="3200296" cy="3192299"/>
            <a:chOff x="4100290" y="748233"/>
            <a:chExt cx="4288972" cy="4278255"/>
          </a:xfrm>
        </p:grpSpPr>
        <p:sp>
          <p:nvSpPr>
            <p:cNvPr id="19" name="Oval 18">
              <a:extLst>
                <a:ext uri="{FF2B5EF4-FFF2-40B4-BE49-F238E27FC236}">
                  <a16:creationId xmlns:a16="http://schemas.microsoft.com/office/drawing/2014/main" id="{23CCA153-50E8-2E7D-7CE9-57F130ED39B8}"/>
                </a:ext>
              </a:extLst>
            </p:cNvPr>
            <p:cNvSpPr/>
            <p:nvPr/>
          </p:nvSpPr>
          <p:spPr>
            <a:xfrm>
              <a:off x="4100290" y="748233"/>
              <a:ext cx="4288972" cy="4278255"/>
            </a:xfrm>
            <a:prstGeom prst="ellipse">
              <a:avLst/>
            </a:prstGeom>
            <a:blipFill dpi="0" rotWithShape="1">
              <a:blip r:embed="rId5"/>
              <a:srcRect/>
              <a:stretch>
                <a:fillRect/>
              </a:stretch>
            </a:blip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a:extLst>
                <a:ext uri="{FF2B5EF4-FFF2-40B4-BE49-F238E27FC236}">
                  <a16:creationId xmlns:a16="http://schemas.microsoft.com/office/drawing/2014/main" id="{35F53AD0-11C9-61A3-BD4F-4ABC71AD60D9}"/>
                </a:ext>
              </a:extLst>
            </p:cNvPr>
            <p:cNvSpPr txBox="1"/>
            <p:nvPr/>
          </p:nvSpPr>
          <p:spPr>
            <a:xfrm>
              <a:off x="5373396" y="4548966"/>
              <a:ext cx="1892597" cy="340293"/>
            </a:xfrm>
            <a:prstGeom prst="rect">
              <a:avLst/>
            </a:prstGeom>
            <a:noFill/>
          </p:spPr>
          <p:txBody>
            <a:bodyPr wrap="square" rtlCol="0">
              <a:spAutoFit/>
            </a:bodyPr>
            <a:lstStyle/>
            <a:p>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pixabay.com</a:t>
              </a:r>
              <a:endParaRPr lang="en-ID" sz="1000" dirty="0">
                <a:solidFill>
                  <a:schemeClr val="bg1"/>
                </a:solidFill>
                <a:latin typeface="Candara" panose="020E0502030303020204" pitchFamily="34" charset="0"/>
              </a:endParaRPr>
            </a:p>
          </p:txBody>
        </p:sp>
      </p:grpSp>
      <p:grpSp>
        <p:nvGrpSpPr>
          <p:cNvPr id="22" name="Group 21">
            <a:extLst>
              <a:ext uri="{FF2B5EF4-FFF2-40B4-BE49-F238E27FC236}">
                <a16:creationId xmlns:a16="http://schemas.microsoft.com/office/drawing/2014/main" id="{B54C5CC8-98DA-41A7-3FF3-29E7D149198F}"/>
              </a:ext>
            </a:extLst>
          </p:cNvPr>
          <p:cNvGrpSpPr/>
          <p:nvPr/>
        </p:nvGrpSpPr>
        <p:grpSpPr>
          <a:xfrm>
            <a:off x="6200875" y="1847182"/>
            <a:ext cx="2477431" cy="2477431"/>
            <a:chOff x="8091704" y="2211636"/>
            <a:chExt cx="3447145" cy="3447145"/>
          </a:xfrm>
        </p:grpSpPr>
        <p:sp>
          <p:nvSpPr>
            <p:cNvPr id="23" name="Oval 22">
              <a:extLst>
                <a:ext uri="{FF2B5EF4-FFF2-40B4-BE49-F238E27FC236}">
                  <a16:creationId xmlns:a16="http://schemas.microsoft.com/office/drawing/2014/main" id="{E0A84FC7-A495-BBF4-DB11-7FD7E183120B}"/>
                </a:ext>
              </a:extLst>
            </p:cNvPr>
            <p:cNvSpPr/>
            <p:nvPr/>
          </p:nvSpPr>
          <p:spPr>
            <a:xfrm>
              <a:off x="8091704" y="2211636"/>
              <a:ext cx="3447145" cy="3447145"/>
            </a:xfrm>
            <a:prstGeom prst="ellipse">
              <a:avLst/>
            </a:prstGeom>
            <a:blipFill dpi="0" rotWithShape="1">
              <a:blip r:embed="rId6"/>
              <a:srcRect/>
              <a:stretch>
                <a:fillRect/>
              </a:stretch>
            </a:blip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extBox 24">
              <a:extLst>
                <a:ext uri="{FF2B5EF4-FFF2-40B4-BE49-F238E27FC236}">
                  <a16:creationId xmlns:a16="http://schemas.microsoft.com/office/drawing/2014/main" id="{6EE3F2A1-262A-3A9E-3284-D08EFDFDD56D}"/>
                </a:ext>
              </a:extLst>
            </p:cNvPr>
            <p:cNvSpPr txBox="1"/>
            <p:nvPr/>
          </p:nvSpPr>
          <p:spPr>
            <a:xfrm>
              <a:off x="8954505" y="5057659"/>
              <a:ext cx="1960006" cy="353304"/>
            </a:xfrm>
            <a:prstGeom prst="rect">
              <a:avLst/>
            </a:prstGeom>
            <a:noFill/>
          </p:spPr>
          <p:txBody>
            <a:bodyPr wrap="square" rtlCol="0">
              <a:spAutoFit/>
            </a:bodyPr>
            <a:lstStyle/>
            <a:p>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pixabay.com</a:t>
              </a:r>
              <a:endParaRPr lang="en-ID" sz="1000" dirty="0">
                <a:solidFill>
                  <a:schemeClr val="bg1"/>
                </a:solidFill>
                <a:latin typeface="Candara" panose="020E0502030303020204" pitchFamily="34" charset="0"/>
              </a:endParaRPr>
            </a:p>
          </p:txBody>
        </p:sp>
      </p:grpSp>
    </p:spTree>
    <p:extLst>
      <p:ext uri="{BB962C8B-B14F-4D97-AF65-F5344CB8AC3E}">
        <p14:creationId xmlns:p14="http://schemas.microsoft.com/office/powerpoint/2010/main" val="3928390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childTnLst>
                                </p:cTn>
                              </p:par>
                            </p:childTnLst>
                          </p:cTn>
                        </p:par>
                        <p:par>
                          <p:cTn id="12" fill="hold">
                            <p:stCondLst>
                              <p:cond delay="1500"/>
                            </p:stCondLst>
                            <p:childTnLst>
                              <p:par>
                                <p:cTn id="13" presetID="10" presetClass="entr" presetSubtype="0" fill="hold"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750"/>
                                        <p:tgtEl>
                                          <p:spTgt spid="18"/>
                                        </p:tgtEl>
                                      </p:cBhvr>
                                    </p:animEffect>
                                  </p:childTnLst>
                                </p:cTn>
                              </p:par>
                            </p:childTnLst>
                          </p:cTn>
                        </p:par>
                        <p:par>
                          <p:cTn id="16" fill="hold">
                            <p:stCondLst>
                              <p:cond delay="2500"/>
                            </p:stCondLst>
                            <p:childTnLst>
                              <p:par>
                                <p:cTn id="17" presetID="10" presetClass="entr" presetSubtype="0" fill="hold" nodeType="after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19F8AF9B-26C8-85F2-C697-38696E492280}"/>
              </a:ext>
            </a:extLst>
          </p:cNvPr>
          <p:cNvSpPr txBox="1"/>
          <p:nvPr/>
        </p:nvSpPr>
        <p:spPr>
          <a:xfrm>
            <a:off x="3207657" y="152046"/>
            <a:ext cx="2728686" cy="646331"/>
          </a:xfrm>
          <a:prstGeom prst="rect">
            <a:avLst/>
          </a:prstGeom>
          <a:noFill/>
          <a:ln>
            <a:noFill/>
          </a:ln>
        </p:spPr>
        <p:txBody>
          <a:bodyPr wrap="square" rtlCol="0" anchor="ctr">
            <a:spAutoFit/>
          </a:bodyPr>
          <a:lstStyle/>
          <a:p>
            <a:pPr algn="ctr"/>
            <a:r>
              <a:rPr lang="en-US" sz="3600" b="1" dirty="0">
                <a:solidFill>
                  <a:srgbClr val="005C4A"/>
                </a:solidFill>
                <a:latin typeface="Candara" panose="020E0502030303020204" pitchFamily="34" charset="0"/>
              </a:rPr>
              <a:t>Peta </a:t>
            </a:r>
            <a:r>
              <a:rPr lang="en-US" sz="3600" b="1" dirty="0" err="1">
                <a:solidFill>
                  <a:srgbClr val="005C4A"/>
                </a:solidFill>
                <a:latin typeface="Candara" panose="020E0502030303020204" pitchFamily="34" charset="0"/>
              </a:rPr>
              <a:t>Konsep</a:t>
            </a:r>
            <a:endParaRPr lang="en-ID" sz="3600" b="1" dirty="0">
              <a:solidFill>
                <a:srgbClr val="005C4A"/>
              </a:solidFill>
              <a:latin typeface="Candara" panose="020E0502030303020204" pitchFamily="34" charset="0"/>
            </a:endParaRPr>
          </a:p>
        </p:txBody>
      </p:sp>
      <p:grpSp>
        <p:nvGrpSpPr>
          <p:cNvPr id="2" name="Group 1">
            <a:extLst>
              <a:ext uri="{FF2B5EF4-FFF2-40B4-BE49-F238E27FC236}">
                <a16:creationId xmlns:a16="http://schemas.microsoft.com/office/drawing/2014/main" id="{F3B71224-FC76-3366-518B-2EBFB71C7E5A}"/>
              </a:ext>
            </a:extLst>
          </p:cNvPr>
          <p:cNvGrpSpPr/>
          <p:nvPr/>
        </p:nvGrpSpPr>
        <p:grpSpPr>
          <a:xfrm>
            <a:off x="1173617" y="798377"/>
            <a:ext cx="6796766" cy="3837799"/>
            <a:chOff x="1173617" y="815577"/>
            <a:chExt cx="6796766" cy="3837799"/>
          </a:xfrm>
        </p:grpSpPr>
        <p:cxnSp>
          <p:nvCxnSpPr>
            <p:cNvPr id="30" name="Straight Connector 29">
              <a:extLst>
                <a:ext uri="{FF2B5EF4-FFF2-40B4-BE49-F238E27FC236}">
                  <a16:creationId xmlns:a16="http://schemas.microsoft.com/office/drawing/2014/main" id="{E2040129-B016-5EE4-1F0E-FABF8B7B3360}"/>
                </a:ext>
              </a:extLst>
            </p:cNvPr>
            <p:cNvCxnSpPr>
              <a:cxnSpLocks/>
            </p:cNvCxnSpPr>
            <p:nvPr/>
          </p:nvCxnSpPr>
          <p:spPr>
            <a:xfrm flipV="1">
              <a:off x="4632863" y="3185839"/>
              <a:ext cx="0" cy="348656"/>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18E10EC-CEA4-8E9F-27FA-D33F71DE15B4}"/>
                </a:ext>
              </a:extLst>
            </p:cNvPr>
            <p:cNvGrpSpPr/>
            <p:nvPr/>
          </p:nvGrpSpPr>
          <p:grpSpPr>
            <a:xfrm>
              <a:off x="1173617" y="815577"/>
              <a:ext cx="6796766" cy="3837799"/>
              <a:chOff x="1132117" y="1161132"/>
              <a:chExt cx="9739078" cy="5499179"/>
            </a:xfrm>
            <a:effectLst/>
          </p:grpSpPr>
          <p:cxnSp>
            <p:nvCxnSpPr>
              <p:cNvPr id="15" name="Straight Connector 14">
                <a:extLst>
                  <a:ext uri="{FF2B5EF4-FFF2-40B4-BE49-F238E27FC236}">
                    <a16:creationId xmlns:a16="http://schemas.microsoft.com/office/drawing/2014/main" id="{1A033D52-9611-F954-204C-F90C0BA5BCB4}"/>
                  </a:ext>
                </a:extLst>
              </p:cNvPr>
              <p:cNvCxnSpPr>
                <a:cxnSpLocks/>
              </p:cNvCxnSpPr>
              <p:nvPr/>
            </p:nvCxnSpPr>
            <p:spPr>
              <a:xfrm>
                <a:off x="7605488" y="2862936"/>
                <a:ext cx="667656" cy="0"/>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5C1BF57-81FB-F83F-A5FD-3BE18C5CAD21}"/>
                  </a:ext>
                </a:extLst>
              </p:cNvPr>
              <p:cNvCxnSpPr>
                <a:cxnSpLocks/>
              </p:cNvCxnSpPr>
              <p:nvPr/>
            </p:nvCxnSpPr>
            <p:spPr>
              <a:xfrm>
                <a:off x="3744686" y="2859307"/>
                <a:ext cx="645883" cy="0"/>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hlinkClick r:id="rId3" action="ppaction://hlinksldjump"/>
                <a:extLst>
                  <a:ext uri="{FF2B5EF4-FFF2-40B4-BE49-F238E27FC236}">
                    <a16:creationId xmlns:a16="http://schemas.microsoft.com/office/drawing/2014/main" id="{E0301406-5C61-C57A-F685-4D75C476018E}"/>
                  </a:ext>
                </a:extLst>
              </p:cNvPr>
              <p:cNvSpPr/>
              <p:nvPr/>
            </p:nvSpPr>
            <p:spPr>
              <a:xfrm>
                <a:off x="8258627" y="2046500"/>
                <a:ext cx="2612568" cy="1625614"/>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solidFill>
                      <a:srgbClr val="005C4A"/>
                    </a:solidFill>
                    <a:latin typeface="Candara" panose="020E0502030303020204" pitchFamily="34" charset="0"/>
                  </a:rPr>
                  <a:t>Hadis </a:t>
                </a:r>
                <a:r>
                  <a:rPr lang="en-ID" sz="1600" b="1" dirty="0" err="1">
                    <a:solidFill>
                      <a:srgbClr val="005C4A"/>
                    </a:solidFill>
                    <a:latin typeface="Candara" panose="020E0502030303020204" pitchFamily="34" charset="0"/>
                  </a:rPr>
                  <a:t>tentang</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Etos</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Kerja</a:t>
                </a:r>
                <a:endParaRPr lang="en-ID" sz="1600" dirty="0"/>
              </a:p>
            </p:txBody>
          </p:sp>
          <p:sp>
            <p:nvSpPr>
              <p:cNvPr id="24" name="Rectangle: Rounded Corners 23">
                <a:hlinkClick r:id="rId4" action="ppaction://hlinksldjump"/>
                <a:extLst>
                  <a:ext uri="{FF2B5EF4-FFF2-40B4-BE49-F238E27FC236}">
                    <a16:creationId xmlns:a16="http://schemas.microsoft.com/office/drawing/2014/main" id="{E2A210B0-FD99-FE13-1112-402B3C9E84C4}"/>
                  </a:ext>
                </a:extLst>
              </p:cNvPr>
              <p:cNvSpPr/>
              <p:nvPr/>
            </p:nvSpPr>
            <p:spPr>
              <a:xfrm>
                <a:off x="1132117" y="2046499"/>
                <a:ext cx="2612567" cy="1625614"/>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solidFill>
                      <a:srgbClr val="005C4A"/>
                    </a:solidFill>
                    <a:latin typeface="Candara" panose="020E0502030303020204" pitchFamily="34" charset="0"/>
                  </a:rPr>
                  <a:t>Q.S. At-</a:t>
                </a:r>
                <a:r>
                  <a:rPr lang="en-ID" sz="1600" b="1" dirty="0" err="1">
                    <a:solidFill>
                      <a:srgbClr val="005C4A"/>
                    </a:solidFill>
                    <a:latin typeface="Candara" panose="020E0502030303020204" pitchFamily="34" charset="0"/>
                  </a:rPr>
                  <a:t>Taubah</a:t>
                </a:r>
                <a:r>
                  <a:rPr lang="en-ID" sz="1600" b="1" dirty="0">
                    <a:solidFill>
                      <a:srgbClr val="005C4A"/>
                    </a:solidFill>
                    <a:latin typeface="Candara" panose="020E0502030303020204" pitchFamily="34" charset="0"/>
                  </a:rPr>
                  <a:t>/9: 105 </a:t>
                </a:r>
                <a:r>
                  <a:rPr lang="en-ID" sz="1600" b="1" dirty="0" err="1">
                    <a:solidFill>
                      <a:srgbClr val="005C4A"/>
                    </a:solidFill>
                    <a:latin typeface="Candara" panose="020E0502030303020204" pitchFamily="34" charset="0"/>
                  </a:rPr>
                  <a:t>tentang</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Etos</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Kerja</a:t>
                </a:r>
                <a:endParaRPr lang="en-ID" sz="1600" dirty="0"/>
              </a:p>
            </p:txBody>
          </p:sp>
          <p:sp>
            <p:nvSpPr>
              <p:cNvPr id="25" name="Rectangle: Rounded Corners 24">
                <a:hlinkClick r:id="rId5" action="ppaction://hlinksldjump"/>
                <a:extLst>
                  <a:ext uri="{FF2B5EF4-FFF2-40B4-BE49-F238E27FC236}">
                    <a16:creationId xmlns:a16="http://schemas.microsoft.com/office/drawing/2014/main" id="{68184FDB-468B-3B82-7E41-33F364C45F8A}"/>
                  </a:ext>
                </a:extLst>
              </p:cNvPr>
              <p:cNvSpPr/>
              <p:nvPr/>
            </p:nvSpPr>
            <p:spPr>
              <a:xfrm>
                <a:off x="4672767" y="5046510"/>
                <a:ext cx="2857506" cy="1613801"/>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err="1">
                    <a:solidFill>
                      <a:srgbClr val="005C4A"/>
                    </a:solidFill>
                    <a:latin typeface="Candara" panose="020E0502030303020204" pitchFamily="34" charset="0"/>
                  </a:rPr>
                  <a:t>Membiasakan</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Diri</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Memiliki</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Etos</a:t>
                </a:r>
                <a:r>
                  <a:rPr lang="en-ID" sz="1600" b="1" dirty="0">
                    <a:solidFill>
                      <a:srgbClr val="005C4A"/>
                    </a:solidFill>
                    <a:latin typeface="Candara" panose="020E0502030303020204" pitchFamily="34" charset="0"/>
                  </a:rPr>
                  <a:t> </a:t>
                </a:r>
                <a:r>
                  <a:rPr lang="en-ID" sz="1600" b="1" dirty="0" err="1">
                    <a:solidFill>
                      <a:srgbClr val="005C4A"/>
                    </a:solidFill>
                    <a:latin typeface="Candara" panose="020E0502030303020204" pitchFamily="34" charset="0"/>
                  </a:rPr>
                  <a:t>Kerja</a:t>
                </a:r>
                <a:endParaRPr lang="en-ID" sz="1600" dirty="0"/>
              </a:p>
            </p:txBody>
          </p:sp>
          <p:grpSp>
            <p:nvGrpSpPr>
              <p:cNvPr id="27" name="Group 26">
                <a:extLst>
                  <a:ext uri="{FF2B5EF4-FFF2-40B4-BE49-F238E27FC236}">
                    <a16:creationId xmlns:a16="http://schemas.microsoft.com/office/drawing/2014/main" id="{189FEFDF-9796-9AB1-F868-BE25A46F836F}"/>
                  </a:ext>
                </a:extLst>
              </p:cNvPr>
              <p:cNvGrpSpPr/>
              <p:nvPr/>
            </p:nvGrpSpPr>
            <p:grpSpPr>
              <a:xfrm>
                <a:off x="4397826" y="1161132"/>
                <a:ext cx="3396347" cy="3396347"/>
                <a:chOff x="4397826" y="1161132"/>
                <a:chExt cx="3396347" cy="3396347"/>
              </a:xfrm>
            </p:grpSpPr>
            <p:sp>
              <p:nvSpPr>
                <p:cNvPr id="28" name="Oval 27">
                  <a:extLst>
                    <a:ext uri="{FF2B5EF4-FFF2-40B4-BE49-F238E27FC236}">
                      <a16:creationId xmlns:a16="http://schemas.microsoft.com/office/drawing/2014/main" id="{6CA7DFF7-DD66-CDEF-8D63-8ED73BD4DA96}"/>
                    </a:ext>
                  </a:extLst>
                </p:cNvPr>
                <p:cNvSpPr/>
                <p:nvPr/>
              </p:nvSpPr>
              <p:spPr>
                <a:xfrm>
                  <a:off x="4397826" y="1161132"/>
                  <a:ext cx="3396347" cy="3396347"/>
                </a:xfrm>
                <a:prstGeom prst="ellipse">
                  <a:avLst/>
                </a:prstGeom>
                <a:solidFill>
                  <a:schemeClr val="bg1"/>
                </a:solidFill>
                <a:ln w="101600" cmpd="thickThin">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 name="TextBox 28">
                  <a:hlinkClick r:id="rId6" action="ppaction://hlinksldjump"/>
                  <a:extLst>
                    <a:ext uri="{FF2B5EF4-FFF2-40B4-BE49-F238E27FC236}">
                      <a16:creationId xmlns:a16="http://schemas.microsoft.com/office/drawing/2014/main" id="{80A2D921-F165-5582-9683-E860E39F3D8D}"/>
                    </a:ext>
                  </a:extLst>
                </p:cNvPr>
                <p:cNvSpPr txBox="1"/>
                <p:nvPr/>
              </p:nvSpPr>
              <p:spPr>
                <a:xfrm>
                  <a:off x="4638619" y="1751029"/>
                  <a:ext cx="2935525" cy="2337368"/>
                </a:xfrm>
                <a:prstGeom prst="rect">
                  <a:avLst/>
                </a:prstGeom>
                <a:noFill/>
                <a:ln w="76200">
                  <a:noFill/>
                </a:ln>
                <a:effectLst/>
              </p:spPr>
              <p:txBody>
                <a:bodyPr wrap="square" rtlCol="0">
                  <a:spAutoFit/>
                </a:bodyPr>
                <a:lstStyle/>
                <a:p>
                  <a:pPr algn="ctr"/>
                  <a:r>
                    <a:rPr lang="en-ID" sz="2000" b="1" dirty="0">
                      <a:solidFill>
                        <a:srgbClr val="005C4A"/>
                      </a:solidFill>
                      <a:latin typeface="Candara" panose="020E0502030303020204" pitchFamily="34" charset="0"/>
                    </a:rPr>
                    <a:t>Kajian</a:t>
                  </a:r>
                </a:p>
                <a:p>
                  <a:pPr algn="ctr"/>
                  <a:r>
                    <a:rPr lang="en-ID" sz="2000" b="1" dirty="0">
                      <a:solidFill>
                        <a:srgbClr val="005C4A"/>
                      </a:solidFill>
                      <a:latin typeface="Candara" panose="020E0502030303020204" pitchFamily="34" charset="0"/>
                    </a:rPr>
                    <a:t>Q.S. At-</a:t>
                  </a:r>
                  <a:r>
                    <a:rPr lang="en-ID" sz="2000" b="1" dirty="0" err="1">
                      <a:solidFill>
                        <a:srgbClr val="005C4A"/>
                      </a:solidFill>
                      <a:latin typeface="Candara" panose="020E0502030303020204" pitchFamily="34" charset="0"/>
                    </a:rPr>
                    <a:t>Taubah</a:t>
                  </a:r>
                  <a:r>
                    <a:rPr lang="en-ID" sz="2000" b="1" dirty="0">
                      <a:solidFill>
                        <a:srgbClr val="005C4A"/>
                      </a:solidFill>
                      <a:latin typeface="Candara" panose="020E0502030303020204" pitchFamily="34" charset="0"/>
                    </a:rPr>
                    <a:t>/</a:t>
                  </a:r>
                </a:p>
                <a:p>
                  <a:pPr algn="ctr"/>
                  <a:r>
                    <a:rPr lang="en-ID" sz="2000" b="1" dirty="0">
                      <a:solidFill>
                        <a:srgbClr val="005C4A"/>
                      </a:solidFill>
                      <a:latin typeface="Candara" panose="020E0502030303020204" pitchFamily="34" charset="0"/>
                    </a:rPr>
                    <a:t>9: 105 dan Hadis </a:t>
                  </a:r>
                  <a:r>
                    <a:rPr lang="en-ID" sz="2000" b="1" dirty="0" err="1">
                      <a:solidFill>
                        <a:srgbClr val="005C4A"/>
                      </a:solidFill>
                      <a:latin typeface="Candara" panose="020E0502030303020204" pitchFamily="34" charset="0"/>
                    </a:rPr>
                    <a:t>tentang</a:t>
                  </a:r>
                  <a:r>
                    <a:rPr lang="en-ID" sz="2000" b="1" dirty="0">
                      <a:solidFill>
                        <a:srgbClr val="005C4A"/>
                      </a:solidFill>
                      <a:latin typeface="Candara" panose="020E0502030303020204" pitchFamily="34" charset="0"/>
                    </a:rPr>
                    <a:t> </a:t>
                  </a:r>
                  <a:r>
                    <a:rPr lang="en-ID" sz="2000" b="1" dirty="0" err="1">
                      <a:solidFill>
                        <a:srgbClr val="005C4A"/>
                      </a:solidFill>
                      <a:latin typeface="Candara" panose="020E0502030303020204" pitchFamily="34" charset="0"/>
                    </a:rPr>
                    <a:t>Etos</a:t>
                  </a:r>
                  <a:r>
                    <a:rPr lang="en-ID" sz="2000" b="1" dirty="0">
                      <a:solidFill>
                        <a:srgbClr val="005C4A"/>
                      </a:solidFill>
                      <a:latin typeface="Candara" panose="020E0502030303020204" pitchFamily="34" charset="0"/>
                    </a:rPr>
                    <a:t> </a:t>
                  </a:r>
                  <a:r>
                    <a:rPr lang="en-ID" sz="2000" b="1" dirty="0" err="1">
                      <a:solidFill>
                        <a:srgbClr val="005C4A"/>
                      </a:solidFill>
                      <a:latin typeface="Candara" panose="020E0502030303020204" pitchFamily="34" charset="0"/>
                    </a:rPr>
                    <a:t>Kerja</a:t>
                  </a:r>
                  <a:endParaRPr lang="en-ID" sz="2000" b="1" dirty="0">
                    <a:solidFill>
                      <a:srgbClr val="005C4A"/>
                    </a:solidFill>
                    <a:latin typeface="Candara" panose="020E0502030303020204" pitchFamily="34" charset="0"/>
                  </a:endParaRPr>
                </a:p>
              </p:txBody>
            </p:sp>
          </p:grpSp>
        </p:grpSp>
      </p:grpSp>
    </p:spTree>
    <p:extLst>
      <p:ext uri="{BB962C8B-B14F-4D97-AF65-F5344CB8AC3E}">
        <p14:creationId xmlns:p14="http://schemas.microsoft.com/office/powerpoint/2010/main" val="1850138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638674252"/>
              </p:ext>
            </p:extLst>
          </p:nvPr>
        </p:nvGraphicFramePr>
        <p:xfrm>
          <a:off x="1066800" y="361950"/>
          <a:ext cx="70104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79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5000" r="7000" b="9000"/>
          </a:stretch>
        </a:blipFill>
        <a:effectLst/>
      </p:bgPr>
    </p:bg>
    <p:spTree>
      <p:nvGrpSpPr>
        <p:cNvPr id="1" name=""/>
        <p:cNvGrpSpPr/>
        <p:nvPr/>
      </p:nvGrpSpPr>
      <p:grpSpPr>
        <a:xfrm>
          <a:off x="0" y="0"/>
          <a:ext cx="0" cy="0"/>
          <a:chOff x="0" y="0"/>
          <a:chExt cx="0" cy="0"/>
        </a:xfrm>
      </p:grpSpPr>
      <p:sp>
        <p:nvSpPr>
          <p:cNvPr id="4" name="Rectangle 3"/>
          <p:cNvSpPr/>
          <p:nvPr/>
        </p:nvSpPr>
        <p:spPr>
          <a:xfrm>
            <a:off x="914400" y="1088216"/>
            <a:ext cx="6991632" cy="1331134"/>
          </a:xfrm>
          <a:prstGeom prst="rect">
            <a:avLst/>
          </a:prstGeom>
        </p:spPr>
        <p:txBody>
          <a:bodyPr wrap="square">
            <a:spAutoFit/>
          </a:bodyPr>
          <a:lstStyle/>
          <a:p>
            <a:pPr algn="r">
              <a:lnSpc>
                <a:spcPct val="150000"/>
              </a:lnSpc>
            </a:pPr>
            <a:r>
              <a:rPr lang="ar-SA" sz="2800" dirty="0">
                <a:effectLst/>
                <a:latin typeface="Adobe Naskh Medium" panose="01010101010101010101" pitchFamily="50" charset="-78"/>
                <a:ea typeface="Times New Roman" panose="02020603050405020304" pitchFamily="18" charset="0"/>
                <a:cs typeface="Adobe Naskh Medium" panose="01010101010101010101" pitchFamily="50" charset="-78"/>
              </a:rPr>
              <a:t>وَقُلِ اعْمَلُوْا فَسَيَرَى اللّٰهُ عَمَلَكُمْ وَرَسُوْلُهٗ وَالْمُؤْمِنُوْنَۗ وَسَتُرَدُّوْنَ اِلٰى عٰلِمِ الْغَيْبِ وَالشَّهَادَةِ فَيُنَبِّئُكُمْ بِمَا كُنْتُمْ تَعْمَلُوْنَۚ</a:t>
            </a:r>
            <a:endParaRPr lang="en-ID" sz="2800" dirty="0"/>
          </a:p>
        </p:txBody>
      </p:sp>
      <p:sp>
        <p:nvSpPr>
          <p:cNvPr id="5" name="Rectangle 4">
            <a:hlinkClick r:id="rId3" action="ppaction://hlinksldjump"/>
          </p:cNvPr>
          <p:cNvSpPr/>
          <p:nvPr/>
        </p:nvSpPr>
        <p:spPr>
          <a:xfrm>
            <a:off x="2882082" y="438150"/>
            <a:ext cx="3379836" cy="523220"/>
          </a:xfrm>
          <a:prstGeom prst="rect">
            <a:avLst/>
          </a:prstGeom>
        </p:spPr>
        <p:txBody>
          <a:bodyPr wrap="none">
            <a:spAutoFit/>
          </a:bodyPr>
          <a:lstStyle/>
          <a:p>
            <a:pPr algn="ctr"/>
            <a:r>
              <a:rPr lang="en-ID" sz="2800" b="1" u="sng" dirty="0">
                <a:solidFill>
                  <a:srgbClr val="005C4A"/>
                </a:solidFill>
                <a:latin typeface="Candara" panose="020E0502030303020204" pitchFamily="34" charset="0"/>
              </a:rPr>
              <a:t>Q.S. At-</a:t>
            </a:r>
            <a:r>
              <a:rPr lang="en-ID" sz="2800" b="1" u="sng" dirty="0" err="1">
                <a:solidFill>
                  <a:srgbClr val="005C4A"/>
                </a:solidFill>
                <a:latin typeface="Candara" panose="020E0502030303020204" pitchFamily="34" charset="0"/>
              </a:rPr>
              <a:t>Taubah</a:t>
            </a:r>
            <a:r>
              <a:rPr lang="en-ID" sz="2800" b="1" u="sng" dirty="0">
                <a:solidFill>
                  <a:srgbClr val="005C4A"/>
                </a:solidFill>
                <a:latin typeface="Candara" panose="020E0502030303020204" pitchFamily="34" charset="0"/>
              </a:rPr>
              <a:t>/9: 105</a:t>
            </a:r>
            <a:endParaRPr lang="en-ID" sz="2800" u="sng" dirty="0">
              <a:solidFill>
                <a:srgbClr val="005C4A"/>
              </a:solidFill>
              <a:latin typeface="Candara" panose="020E0502030303020204" pitchFamily="34" charset="0"/>
            </a:endParaRPr>
          </a:p>
        </p:txBody>
      </p:sp>
      <p:sp>
        <p:nvSpPr>
          <p:cNvPr id="6" name="TextBox 5">
            <a:extLst>
              <a:ext uri="{FF2B5EF4-FFF2-40B4-BE49-F238E27FC236}">
                <a16:creationId xmlns:a16="http://schemas.microsoft.com/office/drawing/2014/main" id="{B6CA41A5-8168-BE41-C16E-0B63D957234C}"/>
              </a:ext>
            </a:extLst>
          </p:cNvPr>
          <p:cNvSpPr txBox="1"/>
          <p:nvPr/>
        </p:nvSpPr>
        <p:spPr>
          <a:xfrm>
            <a:off x="994611" y="2641146"/>
            <a:ext cx="6839232" cy="1530804"/>
          </a:xfrm>
          <a:prstGeom prst="rect">
            <a:avLst/>
          </a:prstGeom>
          <a:noFill/>
          <a:ln w="38100">
            <a:noFill/>
          </a:ln>
        </p:spPr>
        <p:txBody>
          <a:bodyPr wrap="square" rtlCol="0">
            <a:spAutoFit/>
          </a:bodyPr>
          <a:lstStyle/>
          <a:p>
            <a:pPr algn="just">
              <a:lnSpc>
                <a:spcPct val="150000"/>
              </a:lnSpc>
            </a:pPr>
            <a:r>
              <a:rPr lang="en-ID" sz="1600" i="1" dirty="0" err="1">
                <a:solidFill>
                  <a:srgbClr val="005C4A"/>
                </a:solidFill>
                <a:effectLst/>
                <a:latin typeface="Candara" panose="020E0502030303020204" pitchFamily="34" charset="0"/>
                <a:ea typeface="Calibri" panose="020F0502020204030204" pitchFamily="34" charset="0"/>
                <a:cs typeface="Brill"/>
              </a:rPr>
              <a:t>Katakanlah</a:t>
            </a:r>
            <a:r>
              <a:rPr lang="en-ID" sz="1600" i="1" dirty="0">
                <a:solidFill>
                  <a:srgbClr val="005C4A"/>
                </a:solidFill>
                <a:effectLst/>
                <a:latin typeface="Candara" panose="020E0502030303020204" pitchFamily="34" charset="0"/>
                <a:ea typeface="Calibri" panose="020F0502020204030204" pitchFamily="34" charset="0"/>
                <a:cs typeface="Brill"/>
              </a:rPr>
              <a:t> (Nabi Muhammad), “</a:t>
            </a:r>
            <a:r>
              <a:rPr lang="en-ID" sz="1600" i="1" dirty="0" err="1">
                <a:solidFill>
                  <a:srgbClr val="005C4A"/>
                </a:solidFill>
                <a:effectLst/>
                <a:latin typeface="Candara" panose="020E0502030303020204" pitchFamily="34" charset="0"/>
                <a:ea typeface="Calibri" panose="020F0502020204030204" pitchFamily="34" charset="0"/>
                <a:cs typeface="Brill"/>
              </a:rPr>
              <a:t>Bekerjalah</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Maka</a:t>
            </a:r>
            <a:r>
              <a:rPr lang="en-ID" sz="1600" i="1" dirty="0">
                <a:solidFill>
                  <a:srgbClr val="005C4A"/>
                </a:solidFill>
                <a:effectLst/>
                <a:latin typeface="Candara" panose="020E0502030303020204" pitchFamily="34" charset="0"/>
                <a:ea typeface="Calibri" panose="020F0502020204030204" pitchFamily="34" charset="0"/>
                <a:cs typeface="Brill"/>
              </a:rPr>
              <a:t>, Allah, </a:t>
            </a:r>
            <a:r>
              <a:rPr lang="en-ID" sz="1600" i="1" dirty="0" err="1">
                <a:solidFill>
                  <a:srgbClr val="005C4A"/>
                </a:solidFill>
                <a:effectLst/>
                <a:latin typeface="Candara" panose="020E0502030303020204" pitchFamily="34" charset="0"/>
                <a:ea typeface="Calibri" panose="020F0502020204030204" pitchFamily="34" charset="0"/>
                <a:cs typeface="Brill"/>
              </a:rPr>
              <a:t>rasul</a:t>
            </a:r>
            <a:r>
              <a:rPr lang="en-ID" sz="1600" i="1" dirty="0">
                <a:solidFill>
                  <a:srgbClr val="005C4A"/>
                </a:solidFill>
                <a:effectLst/>
                <a:latin typeface="Candara" panose="020E0502030303020204" pitchFamily="34" charset="0"/>
                <a:ea typeface="Calibri" panose="020F0502020204030204" pitchFamily="34" charset="0"/>
                <a:cs typeface="Brill"/>
              </a:rPr>
              <a:t>-Nya, dan orang-orang </a:t>
            </a:r>
            <a:r>
              <a:rPr lang="en-ID" sz="1600" i="1" dirty="0" err="1">
                <a:solidFill>
                  <a:srgbClr val="005C4A"/>
                </a:solidFill>
                <a:effectLst/>
                <a:latin typeface="Candara" panose="020E0502030303020204" pitchFamily="34" charset="0"/>
                <a:ea typeface="Calibri" panose="020F0502020204030204" pitchFamily="34" charset="0"/>
                <a:cs typeface="Brill"/>
              </a:rPr>
              <a:t>mukmin</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akan</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melihat</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pekerjaanmu</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Kamu</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akan</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dikembalikan</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kepada</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Zat</a:t>
            </a:r>
            <a:r>
              <a:rPr lang="en-ID" sz="1600" i="1" dirty="0">
                <a:solidFill>
                  <a:srgbClr val="005C4A"/>
                </a:solidFill>
                <a:effectLst/>
                <a:latin typeface="Candara" panose="020E0502030303020204" pitchFamily="34" charset="0"/>
                <a:ea typeface="Calibri" panose="020F0502020204030204" pitchFamily="34" charset="0"/>
                <a:cs typeface="Brill"/>
              </a:rPr>
              <a:t>) yang </a:t>
            </a:r>
            <a:r>
              <a:rPr lang="en-ID" sz="1600" i="1" dirty="0" err="1">
                <a:solidFill>
                  <a:srgbClr val="005C4A"/>
                </a:solidFill>
                <a:effectLst/>
                <a:latin typeface="Candara" panose="020E0502030303020204" pitchFamily="34" charset="0"/>
                <a:ea typeface="Calibri" panose="020F0502020204030204" pitchFamily="34" charset="0"/>
                <a:cs typeface="Brill"/>
              </a:rPr>
              <a:t>mengetahui</a:t>
            </a:r>
            <a:r>
              <a:rPr lang="en-ID" sz="1600" i="1" dirty="0">
                <a:solidFill>
                  <a:srgbClr val="005C4A"/>
                </a:solidFill>
                <a:effectLst/>
                <a:latin typeface="Candara" panose="020E0502030303020204" pitchFamily="34" charset="0"/>
                <a:ea typeface="Calibri" panose="020F0502020204030204" pitchFamily="34" charset="0"/>
                <a:cs typeface="Brill"/>
              </a:rPr>
              <a:t> yang </a:t>
            </a:r>
            <a:r>
              <a:rPr lang="en-ID" sz="1600" i="1" dirty="0" err="1">
                <a:solidFill>
                  <a:srgbClr val="005C4A"/>
                </a:solidFill>
                <a:effectLst/>
                <a:latin typeface="Candara" panose="020E0502030303020204" pitchFamily="34" charset="0"/>
                <a:ea typeface="Calibri" panose="020F0502020204030204" pitchFamily="34" charset="0"/>
                <a:cs typeface="Brill"/>
              </a:rPr>
              <a:t>gaib</a:t>
            </a:r>
            <a:r>
              <a:rPr lang="en-ID" sz="1600" i="1" dirty="0">
                <a:solidFill>
                  <a:srgbClr val="005C4A"/>
                </a:solidFill>
                <a:effectLst/>
                <a:latin typeface="Candara" panose="020E0502030303020204" pitchFamily="34" charset="0"/>
                <a:ea typeface="Calibri" panose="020F0502020204030204" pitchFamily="34" charset="0"/>
                <a:cs typeface="Brill"/>
              </a:rPr>
              <a:t> dan yang </a:t>
            </a:r>
            <a:r>
              <a:rPr lang="en-ID" sz="1600" i="1" dirty="0" err="1">
                <a:solidFill>
                  <a:srgbClr val="005C4A"/>
                </a:solidFill>
                <a:effectLst/>
                <a:latin typeface="Candara" panose="020E0502030303020204" pitchFamily="34" charset="0"/>
                <a:ea typeface="Calibri" panose="020F0502020204030204" pitchFamily="34" charset="0"/>
                <a:cs typeface="Brill"/>
              </a:rPr>
              <a:t>nyata</a:t>
            </a:r>
            <a:r>
              <a:rPr lang="en-ID" sz="1600" i="1" dirty="0">
                <a:solidFill>
                  <a:srgbClr val="005C4A"/>
                </a:solidFill>
                <a:effectLst/>
                <a:latin typeface="Candara" panose="020E0502030303020204" pitchFamily="34" charset="0"/>
                <a:ea typeface="Calibri" panose="020F0502020204030204" pitchFamily="34" charset="0"/>
                <a:cs typeface="Brill"/>
              </a:rPr>
              <a:t>. Lalu, </a:t>
            </a:r>
            <a:r>
              <a:rPr lang="en-ID" sz="1600" i="1" dirty="0" err="1">
                <a:solidFill>
                  <a:srgbClr val="005C4A"/>
                </a:solidFill>
                <a:effectLst/>
                <a:latin typeface="Candara" panose="020E0502030303020204" pitchFamily="34" charset="0"/>
                <a:ea typeface="Calibri" panose="020F0502020204030204" pitchFamily="34" charset="0"/>
                <a:cs typeface="Brill"/>
              </a:rPr>
              <a:t>Dia</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akan</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memberitakan</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kepada</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kamu</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apa</a:t>
            </a:r>
            <a:r>
              <a:rPr lang="en-ID" sz="1600" i="1" dirty="0">
                <a:solidFill>
                  <a:srgbClr val="005C4A"/>
                </a:solidFill>
                <a:effectLst/>
                <a:latin typeface="Candara" panose="020E0502030303020204" pitchFamily="34" charset="0"/>
                <a:ea typeface="Calibri" panose="020F0502020204030204" pitchFamily="34" charset="0"/>
                <a:cs typeface="Brill"/>
              </a:rPr>
              <a:t> yang </a:t>
            </a:r>
            <a:r>
              <a:rPr lang="en-ID" sz="1600" i="1" dirty="0" err="1">
                <a:solidFill>
                  <a:srgbClr val="005C4A"/>
                </a:solidFill>
                <a:effectLst/>
                <a:latin typeface="Candara" panose="020E0502030303020204" pitchFamily="34" charset="0"/>
                <a:ea typeface="Calibri" panose="020F0502020204030204" pitchFamily="34" charset="0"/>
                <a:cs typeface="Brill"/>
              </a:rPr>
              <a:t>selama</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ini</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kamu</a:t>
            </a:r>
            <a:r>
              <a:rPr lang="en-ID" sz="1600" i="1" dirty="0">
                <a:solidFill>
                  <a:srgbClr val="005C4A"/>
                </a:solidFill>
                <a:effectLst/>
                <a:latin typeface="Candara" panose="020E0502030303020204" pitchFamily="34" charset="0"/>
                <a:ea typeface="Calibri" panose="020F0502020204030204" pitchFamily="34" charset="0"/>
                <a:cs typeface="Brill"/>
              </a:rPr>
              <a:t> </a:t>
            </a:r>
            <a:r>
              <a:rPr lang="en-ID" sz="1600" i="1" dirty="0" err="1">
                <a:solidFill>
                  <a:srgbClr val="005C4A"/>
                </a:solidFill>
                <a:effectLst/>
                <a:latin typeface="Candara" panose="020E0502030303020204" pitchFamily="34" charset="0"/>
                <a:ea typeface="Calibri" panose="020F0502020204030204" pitchFamily="34" charset="0"/>
                <a:cs typeface="Brill"/>
              </a:rPr>
              <a:t>kerjakan</a:t>
            </a:r>
            <a:r>
              <a:rPr lang="en-ID" sz="1600" i="1" dirty="0">
                <a:solidFill>
                  <a:srgbClr val="005C4A"/>
                </a:solidFill>
                <a:effectLst/>
                <a:latin typeface="Candara" panose="020E0502030303020204" pitchFamily="34" charset="0"/>
                <a:ea typeface="Calibri" panose="020F0502020204030204" pitchFamily="34" charset="0"/>
                <a:cs typeface="Brill"/>
              </a:rPr>
              <a:t>.”</a:t>
            </a:r>
            <a:endParaRPr lang="en-ID" sz="1600" i="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467953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000"/>
                                        <p:tgtEl>
                                          <p:spTgt spid="4"/>
                                        </p:tgtEl>
                                      </p:cBhvr>
                                    </p:animEffect>
                                  </p:childTnLst>
                                </p:cTn>
                              </p:par>
                            </p:childTnLst>
                          </p:cTn>
                        </p:par>
                        <p:par>
                          <p:cTn id="12" fill="hold">
                            <p:stCondLst>
                              <p:cond delay="1750"/>
                            </p:stCondLst>
                            <p:childTnLst>
                              <p:par>
                                <p:cTn id="13" presetID="22" presetClass="entr" presetSubtype="1" fill="hold" grpId="0" nodeType="after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9" name="Group 58"/>
          <p:cNvGrpSpPr/>
          <p:nvPr/>
        </p:nvGrpSpPr>
        <p:grpSpPr>
          <a:xfrm>
            <a:off x="147120" y="243090"/>
            <a:ext cx="2425276" cy="1183509"/>
            <a:chOff x="147120" y="243090"/>
            <a:chExt cx="2425276" cy="1183509"/>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97" y="243090"/>
              <a:ext cx="2422799" cy="1183509"/>
            </a:xfrm>
            <a:prstGeom prst="rect">
              <a:avLst/>
            </a:prstGeom>
          </p:spPr>
        </p:pic>
        <p:sp>
          <p:nvSpPr>
            <p:cNvPr id="6" name="Rectangle 5">
              <a:hlinkClick r:id="rId5" action="ppaction://hlinksldjump"/>
            </p:cNvPr>
            <p:cNvSpPr/>
            <p:nvPr/>
          </p:nvSpPr>
          <p:spPr>
            <a:xfrm>
              <a:off x="147120" y="512269"/>
              <a:ext cx="2231899" cy="687881"/>
            </a:xfrm>
            <a:prstGeom prst="rect">
              <a:avLst/>
            </a:prstGeom>
          </p:spPr>
          <p:txBody>
            <a:bodyPr wrap="square">
              <a:spAutoFit/>
            </a:bodyPr>
            <a:lstStyle/>
            <a:p>
              <a:pPr algn="ctr" defTabSz="800100">
                <a:lnSpc>
                  <a:spcPct val="90000"/>
                </a:lnSpc>
                <a:spcBef>
                  <a:spcPct val="0"/>
                </a:spcBef>
                <a:spcAft>
                  <a:spcPct val="35000"/>
                </a:spcAft>
              </a:pPr>
              <a:r>
                <a:rPr lang="en-ID" b="1" dirty="0">
                  <a:solidFill>
                    <a:srgbClr val="005C4A"/>
                  </a:solidFill>
                  <a:latin typeface="Candara" panose="020E0502030303020204" pitchFamily="34" charset="0"/>
                </a:rPr>
                <a:t>Hukum Tajwid</a:t>
              </a:r>
            </a:p>
            <a:p>
              <a:pPr algn="ctr" defTabSz="800100">
                <a:lnSpc>
                  <a:spcPct val="90000"/>
                </a:lnSpc>
                <a:spcBef>
                  <a:spcPct val="0"/>
                </a:spcBef>
                <a:spcAft>
                  <a:spcPct val="35000"/>
                </a:spcAft>
              </a:pPr>
              <a:r>
                <a:rPr lang="en-ID" b="1" dirty="0">
                  <a:solidFill>
                    <a:srgbClr val="005C4A"/>
                  </a:solidFill>
                  <a:latin typeface="Candara" panose="020E0502030303020204" pitchFamily="34" charset="0"/>
                </a:rPr>
                <a:t>Q.S. At-</a:t>
              </a:r>
              <a:r>
                <a:rPr lang="en-ID" b="1" dirty="0" err="1">
                  <a:solidFill>
                    <a:srgbClr val="005C4A"/>
                  </a:solidFill>
                  <a:latin typeface="Candara" panose="020E0502030303020204" pitchFamily="34" charset="0"/>
                </a:rPr>
                <a:t>Taubah</a:t>
              </a:r>
              <a:r>
                <a:rPr lang="en-ID" b="1" dirty="0">
                  <a:solidFill>
                    <a:srgbClr val="005C4A"/>
                  </a:solidFill>
                  <a:latin typeface="Candara" panose="020E0502030303020204" pitchFamily="34" charset="0"/>
                </a:rPr>
                <a:t>/9: 105</a:t>
              </a:r>
            </a:p>
          </p:txBody>
        </p:sp>
      </p:grpSp>
      <p:grpSp>
        <p:nvGrpSpPr>
          <p:cNvPr id="2" name="Group 1">
            <a:extLst>
              <a:ext uri="{FF2B5EF4-FFF2-40B4-BE49-F238E27FC236}">
                <a16:creationId xmlns:a16="http://schemas.microsoft.com/office/drawing/2014/main" id="{16EC802B-D874-3B63-AC04-7A5D7B865D1D}"/>
              </a:ext>
            </a:extLst>
          </p:cNvPr>
          <p:cNvGrpSpPr/>
          <p:nvPr/>
        </p:nvGrpSpPr>
        <p:grpSpPr>
          <a:xfrm>
            <a:off x="3654063" y="215919"/>
            <a:ext cx="4210337" cy="4210337"/>
            <a:chOff x="3656626" y="246978"/>
            <a:chExt cx="4210337" cy="4210337"/>
          </a:xfrm>
        </p:grpSpPr>
        <p:sp>
          <p:nvSpPr>
            <p:cNvPr id="43" name="Oval 42">
              <a:extLst>
                <a:ext uri="{FF2B5EF4-FFF2-40B4-BE49-F238E27FC236}">
                  <a16:creationId xmlns:a16="http://schemas.microsoft.com/office/drawing/2014/main" id="{7BC5CFAF-82E7-B9A0-AD52-044E1C6690E1}"/>
                </a:ext>
              </a:extLst>
            </p:cNvPr>
            <p:cNvSpPr/>
            <p:nvPr/>
          </p:nvSpPr>
          <p:spPr>
            <a:xfrm>
              <a:off x="3656626" y="246978"/>
              <a:ext cx="4210337" cy="4210337"/>
            </a:xfrm>
            <a:prstGeom prst="ellipse">
              <a:avLst/>
            </a:prstGeom>
            <a:solidFill>
              <a:schemeClr val="bg1"/>
            </a:solidFill>
            <a:ln w="38100">
              <a:solidFill>
                <a:srgbClr val="EF5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44" name="TextBox 43">
              <a:extLst>
                <a:ext uri="{FF2B5EF4-FFF2-40B4-BE49-F238E27FC236}">
                  <a16:creationId xmlns:a16="http://schemas.microsoft.com/office/drawing/2014/main" id="{CFA9B326-B774-D784-F7A3-B501F82DDCF3}"/>
                </a:ext>
              </a:extLst>
            </p:cNvPr>
            <p:cNvSpPr txBox="1"/>
            <p:nvPr/>
          </p:nvSpPr>
          <p:spPr>
            <a:xfrm>
              <a:off x="4153239" y="1070534"/>
              <a:ext cx="3342641" cy="2804614"/>
            </a:xfrm>
            <a:prstGeom prst="rect">
              <a:avLst/>
            </a:prstGeom>
            <a:noFill/>
          </p:spPr>
          <p:txBody>
            <a:bodyPr wrap="square" rtlCol="0">
              <a:spAutoFit/>
            </a:bodyPr>
            <a:lstStyle/>
            <a:p>
              <a:pPr algn="ctr">
                <a:lnSpc>
                  <a:spcPct val="150000"/>
                </a:lnSpc>
              </a:pP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وَقُلِ اعْم</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َلُوْا</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 فَس</a:t>
              </a:r>
              <a:r>
                <a:rPr lang="ar-SA" sz="3000" dirty="0">
                  <a:solidFill>
                    <a:srgbClr val="E7E200"/>
                  </a:solidFill>
                  <a:effectLst/>
                  <a:latin typeface="Adobe Naskh Medium" panose="01010101010101010101" pitchFamily="50" charset="-78"/>
                  <a:ea typeface="Times New Roman" panose="02020603050405020304" pitchFamily="18" charset="0"/>
                  <a:cs typeface="Adobe Naskh Medium" panose="01010101010101010101" pitchFamily="50" charset="-78"/>
                </a:rPr>
                <a:t>َيَرَى الل</a:t>
              </a:r>
              <a:r>
                <a:rPr lang="ar-SA" sz="3000" dirty="0">
                  <a:latin typeface="Adobe Naskh Medium" panose="01010101010101010101" pitchFamily="50" charset="-78"/>
                  <a:ea typeface="Times New Roman" panose="02020603050405020304" pitchFamily="18" charset="0"/>
                  <a:cs typeface="Adobe Naskh Medium" panose="01010101010101010101" pitchFamily="50" charset="-78"/>
                </a:rPr>
                <a:t>ّٰهُ </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عَمَلَ</a:t>
              </a:r>
              <a:r>
                <a:rPr lang="ar-SA" sz="3000" dirty="0">
                  <a:solidFill>
                    <a:srgbClr val="F2955C"/>
                  </a:solidFill>
                  <a:effectLst/>
                  <a:latin typeface="Adobe Naskh Medium" panose="01010101010101010101" pitchFamily="50" charset="-78"/>
                  <a:ea typeface="Times New Roman" panose="02020603050405020304" pitchFamily="18" charset="0"/>
                  <a:cs typeface="Adobe Naskh Medium" panose="01010101010101010101" pitchFamily="50" charset="-78"/>
                </a:rPr>
                <a:t>كُمْ وَر</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َس</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ُوْ</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لُهٗ</a:t>
              </a:r>
              <a:r>
                <a:rPr lang="ar-SA" sz="3000" dirty="0">
                  <a:solidFill>
                    <a:srgbClr val="FFC000"/>
                  </a:solidFill>
                  <a:effectLst/>
                  <a:latin typeface="Adobe Naskh Medium" panose="01010101010101010101" pitchFamily="50" charset="-78"/>
                  <a:ea typeface="Times New Roman" panose="02020603050405020304" pitchFamily="18" charset="0"/>
                  <a:cs typeface="Adobe Naskh Medium" panose="01010101010101010101" pitchFamily="50" charset="-78"/>
                </a:rPr>
                <a:t> </a:t>
              </a:r>
              <a:r>
                <a:rPr lang="ar-SA" sz="3000" dirty="0">
                  <a:solidFill>
                    <a:srgbClr val="604A7B"/>
                  </a:solidFill>
                  <a:effectLst/>
                  <a:latin typeface="Adobe Naskh Medium" panose="01010101010101010101" pitchFamily="50" charset="-78"/>
                  <a:ea typeface="Times New Roman" panose="02020603050405020304" pitchFamily="18" charset="0"/>
                  <a:cs typeface="Adobe Naskh Medium" panose="01010101010101010101" pitchFamily="50" charset="-78"/>
                </a:rPr>
                <a:t>وَالْ</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مُؤْم</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ِنُو</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ْنَۗ وَسَتُرَ</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دُّو</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ْنَ اِ</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لٰى ع</a:t>
              </a:r>
              <a:r>
                <a:rPr lang="ar-SA" sz="3000" dirty="0">
                  <a:solidFill>
                    <a:srgbClr val="FFC000"/>
                  </a:solidFill>
                  <a:effectLst/>
                  <a:latin typeface="Adobe Naskh Medium" panose="01010101010101010101" pitchFamily="50" charset="-78"/>
                  <a:ea typeface="Times New Roman" panose="02020603050405020304" pitchFamily="18" charset="0"/>
                  <a:cs typeface="Adobe Naskh Medium" panose="01010101010101010101" pitchFamily="50" charset="-78"/>
                </a:rPr>
                <a:t>ٰ</a:t>
              </a:r>
              <a:r>
                <a:rPr lang="ar-SA" sz="3000" dirty="0">
                  <a:solidFill>
                    <a:srgbClr val="604A7B"/>
                  </a:solidFill>
                  <a:effectLst/>
                  <a:latin typeface="Adobe Naskh Medium" panose="01010101010101010101" pitchFamily="50" charset="-78"/>
                  <a:ea typeface="Times New Roman" panose="02020603050405020304" pitchFamily="18" charset="0"/>
                  <a:cs typeface="Adobe Naskh Medium" panose="01010101010101010101" pitchFamily="50" charset="-78"/>
                </a:rPr>
                <a:t>لِمِ الْ</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غَيْبِ و</a:t>
              </a:r>
              <a:r>
                <a:rPr lang="ar-SA" sz="3000" dirty="0">
                  <a:solidFill>
                    <a:srgbClr val="663300"/>
                  </a:solidFill>
                  <a:effectLst/>
                  <a:latin typeface="Adobe Naskh Medium" panose="01010101010101010101" pitchFamily="50" charset="-78"/>
                  <a:ea typeface="Times New Roman" panose="02020603050405020304" pitchFamily="18" charset="0"/>
                  <a:cs typeface="Adobe Naskh Medium" panose="01010101010101010101" pitchFamily="50" charset="-78"/>
                </a:rPr>
                <a:t>َالش</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هَا</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دَةِ فَيُنَبِّئ</a:t>
              </a:r>
              <a:r>
                <a:rPr lang="ar-SA" sz="3000" dirty="0">
                  <a:solidFill>
                    <a:srgbClr val="FF6600"/>
                  </a:solidFill>
                  <a:effectLst/>
                  <a:latin typeface="Adobe Naskh Medium" panose="01010101010101010101" pitchFamily="50" charset="-78"/>
                  <a:ea typeface="Times New Roman" panose="02020603050405020304" pitchFamily="18" charset="0"/>
                  <a:cs typeface="Adobe Naskh Medium" panose="01010101010101010101" pitchFamily="50" charset="-78"/>
                </a:rPr>
                <a:t>ُكُمْ بِ</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م</a:t>
              </a:r>
              <a:r>
                <a:rPr lang="ar-SA" sz="3000" dirty="0">
                  <a:solidFill>
                    <a:srgbClr val="01BCFF"/>
                  </a:solidFill>
                  <a:effectLst/>
                  <a:latin typeface="Adobe Naskh Medium" panose="01010101010101010101" pitchFamily="50" charset="-78"/>
                  <a:ea typeface="Times New Roman" panose="02020603050405020304" pitchFamily="18" charset="0"/>
                  <a:cs typeface="Adobe Naskh Medium" panose="01010101010101010101" pitchFamily="50" charset="-78"/>
                </a:rPr>
                <a:t>َا</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 </a:t>
              </a:r>
              <a:r>
                <a:rPr lang="ar-SA" sz="3000" dirty="0">
                  <a:solidFill>
                    <a:srgbClr val="FF0000"/>
                  </a:solidFill>
                  <a:effectLst/>
                  <a:latin typeface="Adobe Naskh Medium" panose="01010101010101010101" pitchFamily="50" charset="-78"/>
                  <a:ea typeface="Times New Roman" panose="02020603050405020304" pitchFamily="18" charset="0"/>
                  <a:cs typeface="Adobe Naskh Medium" panose="01010101010101010101" pitchFamily="50" charset="-78"/>
                </a:rPr>
                <a:t>كُن</a:t>
              </a:r>
              <a:r>
                <a:rPr lang="ar-SA" sz="3000" dirty="0">
                  <a:solidFill>
                    <a:srgbClr val="F2955C"/>
                  </a:solidFill>
                  <a:effectLst/>
                  <a:latin typeface="Adobe Naskh Medium" panose="01010101010101010101" pitchFamily="50" charset="-78"/>
                  <a:ea typeface="Times New Roman" panose="02020603050405020304" pitchFamily="18" charset="0"/>
                  <a:cs typeface="Adobe Naskh Medium" panose="01010101010101010101" pitchFamily="50" charset="-78"/>
                </a:rPr>
                <a:t>ْتُمْ ت</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َعْمَ</a:t>
              </a:r>
              <a:r>
                <a:rPr lang="ar-SA" sz="3000" dirty="0">
                  <a:solidFill>
                    <a:srgbClr val="800000"/>
                  </a:solidFill>
                  <a:effectLst/>
                  <a:latin typeface="Adobe Naskh Medium" panose="01010101010101010101" pitchFamily="50" charset="-78"/>
                  <a:ea typeface="Times New Roman" panose="02020603050405020304" pitchFamily="18" charset="0"/>
                  <a:cs typeface="Adobe Naskh Medium" panose="01010101010101010101" pitchFamily="50" charset="-78"/>
                </a:rPr>
                <a:t>لُوْنَ</a:t>
              </a:r>
              <a:r>
                <a:rPr lang="ar-SA" sz="3000" dirty="0">
                  <a:effectLst/>
                  <a:latin typeface="Adobe Naskh Medium" panose="01010101010101010101" pitchFamily="50" charset="-78"/>
                  <a:ea typeface="Times New Roman" panose="02020603050405020304" pitchFamily="18" charset="0"/>
                  <a:cs typeface="Adobe Naskh Medium" panose="01010101010101010101" pitchFamily="50" charset="-78"/>
                </a:rPr>
                <a:t>ۚ</a:t>
              </a:r>
              <a:endParaRPr lang="en-ID" sz="3000" dirty="0">
                <a:latin typeface="Adobe Naskh Medium" panose="01010101010101010101" pitchFamily="50" charset="-78"/>
                <a:cs typeface="Adobe Naskh Medium" panose="01010101010101010101" pitchFamily="50" charset="-78"/>
              </a:endParaRPr>
            </a:p>
          </p:txBody>
        </p:sp>
      </p:grpSp>
      <p:grpSp>
        <p:nvGrpSpPr>
          <p:cNvPr id="3" name="Group 2">
            <a:extLst>
              <a:ext uri="{FF2B5EF4-FFF2-40B4-BE49-F238E27FC236}">
                <a16:creationId xmlns:a16="http://schemas.microsoft.com/office/drawing/2014/main" id="{008A58D8-72AA-F7E7-5AFF-8DE3B0E5D5C8}"/>
              </a:ext>
            </a:extLst>
          </p:cNvPr>
          <p:cNvGrpSpPr/>
          <p:nvPr/>
        </p:nvGrpSpPr>
        <p:grpSpPr>
          <a:xfrm>
            <a:off x="3120412" y="404795"/>
            <a:ext cx="5277637" cy="4266784"/>
            <a:chOff x="3128939" y="370625"/>
            <a:chExt cx="5277637" cy="4266784"/>
          </a:xfrm>
        </p:grpSpPr>
        <p:grpSp>
          <p:nvGrpSpPr>
            <p:cNvPr id="45" name="Group 44">
              <a:extLst>
                <a:ext uri="{FF2B5EF4-FFF2-40B4-BE49-F238E27FC236}">
                  <a16:creationId xmlns:a16="http://schemas.microsoft.com/office/drawing/2014/main" id="{7AFDFBB0-F29A-4C38-704C-6A6CE5B1A083}"/>
                </a:ext>
              </a:extLst>
            </p:cNvPr>
            <p:cNvGrpSpPr/>
            <p:nvPr/>
          </p:nvGrpSpPr>
          <p:grpSpPr>
            <a:xfrm>
              <a:off x="7076442" y="380269"/>
              <a:ext cx="893101" cy="893101"/>
              <a:chOff x="7951847" y="522517"/>
              <a:chExt cx="1260763" cy="1260763"/>
            </a:xfrm>
          </p:grpSpPr>
          <p:sp>
            <p:nvSpPr>
              <p:cNvPr id="70" name="Oval 69">
                <a:extLst>
                  <a:ext uri="{FF2B5EF4-FFF2-40B4-BE49-F238E27FC236}">
                    <a16:creationId xmlns:a16="http://schemas.microsoft.com/office/drawing/2014/main" id="{64A9FC37-06D4-620D-E8B5-718926E056DE}"/>
                  </a:ext>
                </a:extLst>
              </p:cNvPr>
              <p:cNvSpPr/>
              <p:nvPr/>
            </p:nvSpPr>
            <p:spPr>
              <a:xfrm>
                <a:off x="7951847" y="522517"/>
                <a:ext cx="1260763" cy="1260763"/>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Candara" panose="020E0502030303020204" pitchFamily="34" charset="0"/>
                </a:endParaRPr>
              </a:p>
            </p:txBody>
          </p:sp>
          <p:sp>
            <p:nvSpPr>
              <p:cNvPr id="71" name="TextBox 70">
                <a:extLst>
                  <a:ext uri="{FF2B5EF4-FFF2-40B4-BE49-F238E27FC236}">
                    <a16:creationId xmlns:a16="http://schemas.microsoft.com/office/drawing/2014/main" id="{63F5A395-DCF8-F126-A9D2-C34244B64C5E}"/>
                  </a:ext>
                </a:extLst>
              </p:cNvPr>
              <p:cNvSpPr txBox="1"/>
              <p:nvPr/>
            </p:nvSpPr>
            <p:spPr>
              <a:xfrm>
                <a:off x="8128001" y="896341"/>
                <a:ext cx="915553" cy="434479"/>
              </a:xfrm>
              <a:prstGeom prst="rect">
                <a:avLst/>
              </a:prstGeom>
              <a:noFill/>
              <a:ln>
                <a:noFill/>
              </a:ln>
              <a:effectLst/>
            </p:spPr>
            <p:txBody>
              <a:bodyPr wrap="square" rtlCol="0" anchor="ctr">
                <a:spAutoFit/>
              </a:bodyPr>
              <a:lstStyle/>
              <a:p>
                <a:pPr algn="ctr"/>
                <a:r>
                  <a:rPr lang="en-US" sz="1400" dirty="0" err="1">
                    <a:solidFill>
                      <a:schemeClr val="bg1"/>
                    </a:solidFill>
                    <a:latin typeface="Candara" panose="020E0502030303020204" pitchFamily="34" charset="0"/>
                  </a:rPr>
                  <a:t>ikhfa</a:t>
                </a:r>
                <a:r>
                  <a:rPr lang="en-US" sz="1400" dirty="0">
                    <a:solidFill>
                      <a:schemeClr val="bg1"/>
                    </a:solidFill>
                    <a:latin typeface="Candara" panose="020E0502030303020204" pitchFamily="34" charset="0"/>
                  </a:rPr>
                  <a:t>’</a:t>
                </a:r>
                <a:endParaRPr lang="en-ID" sz="1400" dirty="0">
                  <a:solidFill>
                    <a:schemeClr val="bg1"/>
                  </a:solidFill>
                  <a:latin typeface="Candara" panose="020E0502030303020204" pitchFamily="34" charset="0"/>
                </a:endParaRPr>
              </a:p>
            </p:txBody>
          </p:sp>
        </p:grpSp>
        <p:grpSp>
          <p:nvGrpSpPr>
            <p:cNvPr id="46" name="Group 45">
              <a:extLst>
                <a:ext uri="{FF2B5EF4-FFF2-40B4-BE49-F238E27FC236}">
                  <a16:creationId xmlns:a16="http://schemas.microsoft.com/office/drawing/2014/main" id="{EDEC8A5A-51D6-530C-F45B-C1648F1AB959}"/>
                </a:ext>
              </a:extLst>
            </p:cNvPr>
            <p:cNvGrpSpPr/>
            <p:nvPr/>
          </p:nvGrpSpPr>
          <p:grpSpPr>
            <a:xfrm>
              <a:off x="7458307" y="1674357"/>
              <a:ext cx="948269" cy="893101"/>
              <a:chOff x="8490913" y="2349341"/>
              <a:chExt cx="1338642" cy="1260763"/>
            </a:xfrm>
          </p:grpSpPr>
          <p:sp>
            <p:nvSpPr>
              <p:cNvPr id="68" name="Oval 67">
                <a:extLst>
                  <a:ext uri="{FF2B5EF4-FFF2-40B4-BE49-F238E27FC236}">
                    <a16:creationId xmlns:a16="http://schemas.microsoft.com/office/drawing/2014/main" id="{46BD25CD-934A-56AC-0611-8332297F957F}"/>
                  </a:ext>
                </a:extLst>
              </p:cNvPr>
              <p:cNvSpPr/>
              <p:nvPr/>
            </p:nvSpPr>
            <p:spPr>
              <a:xfrm>
                <a:off x="8558646" y="2349341"/>
                <a:ext cx="1260763" cy="1260763"/>
              </a:xfrm>
              <a:prstGeom prst="ellipse">
                <a:avLst/>
              </a:prstGeom>
              <a:solidFill>
                <a:srgbClr val="66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6">
                      <a:lumMod val="50000"/>
                    </a:schemeClr>
                  </a:solidFill>
                  <a:latin typeface="Candara" panose="020E0502030303020204" pitchFamily="34" charset="0"/>
                </a:endParaRPr>
              </a:p>
            </p:txBody>
          </p:sp>
          <p:sp>
            <p:nvSpPr>
              <p:cNvPr id="69" name="TextBox 68">
                <a:extLst>
                  <a:ext uri="{FF2B5EF4-FFF2-40B4-BE49-F238E27FC236}">
                    <a16:creationId xmlns:a16="http://schemas.microsoft.com/office/drawing/2014/main" id="{A9BCD51D-A6A1-1FEF-4FDB-4F1911593B9B}"/>
                  </a:ext>
                </a:extLst>
              </p:cNvPr>
              <p:cNvSpPr txBox="1"/>
              <p:nvPr/>
            </p:nvSpPr>
            <p:spPr>
              <a:xfrm>
                <a:off x="8490913" y="2627812"/>
                <a:ext cx="1338642" cy="695167"/>
              </a:xfrm>
              <a:prstGeom prst="rect">
                <a:avLst/>
              </a:prstGeom>
              <a:noFill/>
              <a:ln>
                <a:noFill/>
              </a:ln>
              <a:effectLst/>
            </p:spPr>
            <p:txBody>
              <a:bodyPr wrap="square" rtlCol="0" anchor="ctr">
                <a:spAutoFit/>
              </a:bodyPr>
              <a:lstStyle/>
              <a:p>
                <a:pPr algn="ctr"/>
                <a:r>
                  <a:rPr lang="en-US" sz="1300" dirty="0">
                    <a:solidFill>
                      <a:schemeClr val="bg1"/>
                    </a:solidFill>
                    <a:latin typeface="Candara" panose="020E0502030303020204" pitchFamily="34" charset="0"/>
                  </a:rPr>
                  <a:t>alif lam </a:t>
                </a:r>
                <a:r>
                  <a:rPr lang="en-US" sz="1300" dirty="0" err="1">
                    <a:solidFill>
                      <a:schemeClr val="bg1"/>
                    </a:solidFill>
                    <a:latin typeface="Candara" panose="020E0502030303020204" pitchFamily="34" charset="0"/>
                  </a:rPr>
                  <a:t>syamsiyah</a:t>
                </a:r>
                <a:endParaRPr lang="en-ID" sz="1300" dirty="0">
                  <a:solidFill>
                    <a:schemeClr val="bg1"/>
                  </a:solidFill>
                  <a:latin typeface="Candara" panose="020E0502030303020204" pitchFamily="34" charset="0"/>
                </a:endParaRPr>
              </a:p>
            </p:txBody>
          </p:sp>
        </p:grpSp>
        <p:grpSp>
          <p:nvGrpSpPr>
            <p:cNvPr id="47" name="Group 46">
              <a:extLst>
                <a:ext uri="{FF2B5EF4-FFF2-40B4-BE49-F238E27FC236}">
                  <a16:creationId xmlns:a16="http://schemas.microsoft.com/office/drawing/2014/main" id="{B0A821D9-0FFF-F8F5-D7D7-9750B118880B}"/>
                </a:ext>
              </a:extLst>
            </p:cNvPr>
            <p:cNvGrpSpPr/>
            <p:nvPr/>
          </p:nvGrpSpPr>
          <p:grpSpPr>
            <a:xfrm>
              <a:off x="7327323" y="2911700"/>
              <a:ext cx="921268" cy="893101"/>
              <a:chOff x="8306008" y="4096059"/>
              <a:chExt cx="1300525" cy="1260763"/>
            </a:xfrm>
          </p:grpSpPr>
          <p:sp>
            <p:nvSpPr>
              <p:cNvPr id="66" name="Oval 65">
                <a:extLst>
                  <a:ext uri="{FF2B5EF4-FFF2-40B4-BE49-F238E27FC236}">
                    <a16:creationId xmlns:a16="http://schemas.microsoft.com/office/drawing/2014/main" id="{B2C18A51-0537-EB7E-84B0-A2F0F5F74407}"/>
                  </a:ext>
                </a:extLst>
              </p:cNvPr>
              <p:cNvSpPr/>
              <p:nvPr/>
            </p:nvSpPr>
            <p:spPr>
              <a:xfrm>
                <a:off x="8331570" y="4096059"/>
                <a:ext cx="1260763" cy="1260763"/>
              </a:xfrm>
              <a:prstGeom prst="ellips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67" name="TextBox 66">
                <a:extLst>
                  <a:ext uri="{FF2B5EF4-FFF2-40B4-BE49-F238E27FC236}">
                    <a16:creationId xmlns:a16="http://schemas.microsoft.com/office/drawing/2014/main" id="{6D027E24-88CA-F99D-DD1B-9CBB752236D1}"/>
                  </a:ext>
                </a:extLst>
              </p:cNvPr>
              <p:cNvSpPr txBox="1"/>
              <p:nvPr/>
            </p:nvSpPr>
            <p:spPr>
              <a:xfrm>
                <a:off x="8306008" y="4392557"/>
                <a:ext cx="1300525" cy="695167"/>
              </a:xfrm>
              <a:prstGeom prst="rect">
                <a:avLst/>
              </a:prstGeom>
              <a:noFill/>
              <a:ln>
                <a:noFill/>
              </a:ln>
              <a:effectLst/>
            </p:spPr>
            <p:txBody>
              <a:bodyPr wrap="square" rtlCol="0" anchor="ctr">
                <a:spAutoFit/>
              </a:bodyPr>
              <a:lstStyle/>
              <a:p>
                <a:pPr algn="ctr"/>
                <a:r>
                  <a:rPr lang="en-US" sz="1300" dirty="0">
                    <a:solidFill>
                      <a:schemeClr val="bg1"/>
                    </a:solidFill>
                    <a:latin typeface="Candara" panose="020E0502030303020204" pitchFamily="34" charset="0"/>
                  </a:rPr>
                  <a:t>alif lam </a:t>
                </a:r>
                <a:r>
                  <a:rPr lang="en-US" sz="1300" dirty="0" err="1">
                    <a:solidFill>
                      <a:schemeClr val="bg1"/>
                    </a:solidFill>
                    <a:latin typeface="Candara" panose="020E0502030303020204" pitchFamily="34" charset="0"/>
                  </a:rPr>
                  <a:t>qamariyah</a:t>
                </a:r>
                <a:endParaRPr lang="en-ID" sz="1300" dirty="0">
                  <a:solidFill>
                    <a:schemeClr val="bg1"/>
                  </a:solidFill>
                  <a:latin typeface="Candara" panose="020E0502030303020204" pitchFamily="34" charset="0"/>
                </a:endParaRPr>
              </a:p>
            </p:txBody>
          </p:sp>
        </p:grpSp>
        <p:grpSp>
          <p:nvGrpSpPr>
            <p:cNvPr id="48" name="Group 47">
              <a:extLst>
                <a:ext uri="{FF2B5EF4-FFF2-40B4-BE49-F238E27FC236}">
                  <a16:creationId xmlns:a16="http://schemas.microsoft.com/office/drawing/2014/main" id="{8B4B0DE7-9CB1-1014-22CF-FEFD15053EA0}"/>
                </a:ext>
              </a:extLst>
            </p:cNvPr>
            <p:cNvGrpSpPr/>
            <p:nvPr/>
          </p:nvGrpSpPr>
          <p:grpSpPr>
            <a:xfrm>
              <a:off x="6632405" y="3711920"/>
              <a:ext cx="893101" cy="893101"/>
              <a:chOff x="7325014" y="5239317"/>
              <a:chExt cx="1260763" cy="1260763"/>
            </a:xfrm>
          </p:grpSpPr>
          <p:sp>
            <p:nvSpPr>
              <p:cNvPr id="64" name="Oval 63">
                <a:extLst>
                  <a:ext uri="{FF2B5EF4-FFF2-40B4-BE49-F238E27FC236}">
                    <a16:creationId xmlns:a16="http://schemas.microsoft.com/office/drawing/2014/main" id="{D5CA5B2C-4DC2-60B6-1380-D9433CE5E24D}"/>
                  </a:ext>
                </a:extLst>
              </p:cNvPr>
              <p:cNvSpPr/>
              <p:nvPr/>
            </p:nvSpPr>
            <p:spPr>
              <a:xfrm>
                <a:off x="7325014" y="5239317"/>
                <a:ext cx="1260763" cy="1260763"/>
              </a:xfrm>
              <a:prstGeom prst="ellipse">
                <a:avLst/>
              </a:prstGeom>
              <a:solidFill>
                <a:srgbClr val="01B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65" name="TextBox 64">
                <a:extLst>
                  <a:ext uri="{FF2B5EF4-FFF2-40B4-BE49-F238E27FC236}">
                    <a16:creationId xmlns:a16="http://schemas.microsoft.com/office/drawing/2014/main" id="{CDB0FF84-F59A-031D-0C9B-242ED6946ED3}"/>
                  </a:ext>
                </a:extLst>
              </p:cNvPr>
              <p:cNvSpPr txBox="1"/>
              <p:nvPr/>
            </p:nvSpPr>
            <p:spPr>
              <a:xfrm>
                <a:off x="7477566" y="5509110"/>
                <a:ext cx="915553" cy="738613"/>
              </a:xfrm>
              <a:prstGeom prst="rect">
                <a:avLst/>
              </a:prstGeom>
              <a:noFill/>
              <a:ln>
                <a:noFill/>
              </a:ln>
              <a:effectLst/>
            </p:spPr>
            <p:txBody>
              <a:bodyPr wrap="square" rtlCol="0" anchor="ctr">
                <a:spAutoFit/>
              </a:bodyPr>
              <a:lstStyle/>
              <a:p>
                <a:pPr algn="ctr"/>
                <a:r>
                  <a:rPr lang="en-US" sz="1400" dirty="0">
                    <a:solidFill>
                      <a:schemeClr val="bg1"/>
                    </a:solidFill>
                    <a:latin typeface="Candara" panose="020E0502030303020204" pitchFamily="34" charset="0"/>
                  </a:rPr>
                  <a:t>mad </a:t>
                </a:r>
                <a:r>
                  <a:rPr lang="en-US" sz="1400" dirty="0" err="1">
                    <a:solidFill>
                      <a:schemeClr val="bg1"/>
                    </a:solidFill>
                    <a:latin typeface="Candara" panose="020E0502030303020204" pitchFamily="34" charset="0"/>
                  </a:rPr>
                  <a:t>tabi’i</a:t>
                </a:r>
                <a:endParaRPr lang="en-ID" sz="1400" dirty="0">
                  <a:solidFill>
                    <a:schemeClr val="bg1"/>
                  </a:solidFill>
                  <a:latin typeface="Candara" panose="020E0502030303020204" pitchFamily="34" charset="0"/>
                </a:endParaRPr>
              </a:p>
            </p:txBody>
          </p:sp>
        </p:grpSp>
        <p:grpSp>
          <p:nvGrpSpPr>
            <p:cNvPr id="49" name="Group 48">
              <a:extLst>
                <a:ext uri="{FF2B5EF4-FFF2-40B4-BE49-F238E27FC236}">
                  <a16:creationId xmlns:a16="http://schemas.microsoft.com/office/drawing/2014/main" id="{02484CE9-65D1-DE04-5F71-B460419B6F36}"/>
                </a:ext>
              </a:extLst>
            </p:cNvPr>
            <p:cNvGrpSpPr/>
            <p:nvPr/>
          </p:nvGrpSpPr>
          <p:grpSpPr>
            <a:xfrm>
              <a:off x="3303994" y="2902057"/>
              <a:ext cx="893101" cy="893101"/>
              <a:chOff x="2619710" y="4096059"/>
              <a:chExt cx="1260763" cy="1260763"/>
            </a:xfrm>
          </p:grpSpPr>
          <p:sp>
            <p:nvSpPr>
              <p:cNvPr id="62" name="Oval 61">
                <a:extLst>
                  <a:ext uri="{FF2B5EF4-FFF2-40B4-BE49-F238E27FC236}">
                    <a16:creationId xmlns:a16="http://schemas.microsoft.com/office/drawing/2014/main" id="{9B8148DA-DD87-4E1E-35C9-3A27B2215589}"/>
                  </a:ext>
                </a:extLst>
              </p:cNvPr>
              <p:cNvSpPr/>
              <p:nvPr/>
            </p:nvSpPr>
            <p:spPr>
              <a:xfrm>
                <a:off x="2619710" y="4096059"/>
                <a:ext cx="1260763" cy="1260763"/>
              </a:xfrm>
              <a:prstGeom prst="ellipse">
                <a:avLst/>
              </a:pr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63" name="TextBox 62">
                <a:extLst>
                  <a:ext uri="{FF2B5EF4-FFF2-40B4-BE49-F238E27FC236}">
                    <a16:creationId xmlns:a16="http://schemas.microsoft.com/office/drawing/2014/main" id="{D34FB53D-0144-E1A0-663C-89A4254E2E9E}"/>
                  </a:ext>
                </a:extLst>
              </p:cNvPr>
              <p:cNvSpPr txBox="1"/>
              <p:nvPr/>
            </p:nvSpPr>
            <p:spPr>
              <a:xfrm>
                <a:off x="2712146" y="4364954"/>
                <a:ext cx="1077058" cy="738613"/>
              </a:xfrm>
              <a:prstGeom prst="rect">
                <a:avLst/>
              </a:prstGeom>
              <a:noFill/>
              <a:ln>
                <a:noFill/>
              </a:ln>
              <a:effectLst/>
            </p:spPr>
            <p:txBody>
              <a:bodyPr wrap="square" rtlCol="0" anchor="ctr">
                <a:spAutoFit/>
              </a:bodyPr>
              <a:lstStyle/>
              <a:p>
                <a:pPr algn="ctr"/>
                <a:r>
                  <a:rPr lang="en-US" sz="1400" dirty="0" err="1">
                    <a:solidFill>
                      <a:schemeClr val="bg1"/>
                    </a:solidFill>
                    <a:latin typeface="Candara" panose="020E0502030303020204" pitchFamily="34" charset="0"/>
                  </a:rPr>
                  <a:t>ikhfa</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syafawi</a:t>
                </a:r>
                <a:endParaRPr lang="en-ID" sz="1400" dirty="0">
                  <a:solidFill>
                    <a:schemeClr val="bg1"/>
                  </a:solidFill>
                  <a:latin typeface="Candara" panose="020E0502030303020204" pitchFamily="34" charset="0"/>
                </a:endParaRPr>
              </a:p>
            </p:txBody>
          </p:sp>
        </p:grpSp>
        <p:grpSp>
          <p:nvGrpSpPr>
            <p:cNvPr id="50" name="Group 49">
              <a:extLst>
                <a:ext uri="{FF2B5EF4-FFF2-40B4-BE49-F238E27FC236}">
                  <a16:creationId xmlns:a16="http://schemas.microsoft.com/office/drawing/2014/main" id="{7F5D609F-EA99-7D1F-E4C8-6788E7956BB6}"/>
                </a:ext>
              </a:extLst>
            </p:cNvPr>
            <p:cNvGrpSpPr/>
            <p:nvPr/>
          </p:nvGrpSpPr>
          <p:grpSpPr>
            <a:xfrm>
              <a:off x="3128939" y="1613256"/>
              <a:ext cx="899381" cy="893101"/>
              <a:chOff x="2372591" y="2276699"/>
              <a:chExt cx="1269628" cy="1260763"/>
            </a:xfrm>
          </p:grpSpPr>
          <p:sp>
            <p:nvSpPr>
              <p:cNvPr id="60" name="Oval 59">
                <a:extLst>
                  <a:ext uri="{FF2B5EF4-FFF2-40B4-BE49-F238E27FC236}">
                    <a16:creationId xmlns:a16="http://schemas.microsoft.com/office/drawing/2014/main" id="{899C7007-D132-D402-33B2-C25A95CBDECD}"/>
                  </a:ext>
                </a:extLst>
              </p:cNvPr>
              <p:cNvSpPr/>
              <p:nvPr/>
            </p:nvSpPr>
            <p:spPr>
              <a:xfrm>
                <a:off x="2373792" y="2276699"/>
                <a:ext cx="1260763" cy="1260763"/>
              </a:xfrm>
              <a:prstGeom prst="ellipse">
                <a:avLst/>
              </a:prstGeom>
              <a:solidFill>
                <a:srgbClr val="E7E2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Candara" panose="020E0502030303020204" pitchFamily="34" charset="0"/>
                </a:endParaRPr>
              </a:p>
            </p:txBody>
          </p:sp>
          <p:sp>
            <p:nvSpPr>
              <p:cNvPr id="61" name="TextBox 60">
                <a:extLst>
                  <a:ext uri="{FF2B5EF4-FFF2-40B4-BE49-F238E27FC236}">
                    <a16:creationId xmlns:a16="http://schemas.microsoft.com/office/drawing/2014/main" id="{F967963A-9A4B-6089-7000-4622BFA24F06}"/>
                  </a:ext>
                </a:extLst>
              </p:cNvPr>
              <p:cNvSpPr txBox="1"/>
              <p:nvPr/>
            </p:nvSpPr>
            <p:spPr>
              <a:xfrm>
                <a:off x="2372591" y="2686625"/>
                <a:ext cx="1269628" cy="434479"/>
              </a:xfrm>
              <a:prstGeom prst="rect">
                <a:avLst/>
              </a:prstGeom>
              <a:noFill/>
              <a:ln>
                <a:noFill/>
              </a:ln>
              <a:effectLst/>
            </p:spPr>
            <p:txBody>
              <a:bodyPr wrap="square" rtlCol="0" anchor="ctr">
                <a:spAutoFit/>
              </a:bodyPr>
              <a:lstStyle/>
              <a:p>
                <a:pPr algn="ctr"/>
                <a:r>
                  <a:rPr lang="en-US" sz="1400" dirty="0" err="1">
                    <a:solidFill>
                      <a:srgbClr val="005C4A"/>
                    </a:solidFill>
                    <a:latin typeface="Candara" panose="020E0502030303020204" pitchFamily="34" charset="0"/>
                  </a:rPr>
                  <a:t>tafkhim</a:t>
                </a:r>
                <a:endParaRPr lang="en-ID" sz="1400" dirty="0">
                  <a:solidFill>
                    <a:srgbClr val="005C4A"/>
                  </a:solidFill>
                  <a:latin typeface="Candara" panose="020E0502030303020204" pitchFamily="34" charset="0"/>
                </a:endParaRPr>
              </a:p>
            </p:txBody>
          </p:sp>
        </p:grpSp>
        <p:grpSp>
          <p:nvGrpSpPr>
            <p:cNvPr id="51" name="Group 50">
              <a:extLst>
                <a:ext uri="{FF2B5EF4-FFF2-40B4-BE49-F238E27FC236}">
                  <a16:creationId xmlns:a16="http://schemas.microsoft.com/office/drawing/2014/main" id="{8F95E5E3-1B8A-E3CA-DC61-A7C1C98622A1}"/>
                </a:ext>
              </a:extLst>
            </p:cNvPr>
            <p:cNvGrpSpPr/>
            <p:nvPr/>
          </p:nvGrpSpPr>
          <p:grpSpPr>
            <a:xfrm>
              <a:off x="3653042" y="370625"/>
              <a:ext cx="893101" cy="893101"/>
              <a:chOff x="3112451" y="522516"/>
              <a:chExt cx="1260763" cy="1260763"/>
            </a:xfrm>
          </p:grpSpPr>
          <p:sp>
            <p:nvSpPr>
              <p:cNvPr id="55" name="Oval 54">
                <a:extLst>
                  <a:ext uri="{FF2B5EF4-FFF2-40B4-BE49-F238E27FC236}">
                    <a16:creationId xmlns:a16="http://schemas.microsoft.com/office/drawing/2014/main" id="{670AA487-DCBD-AF95-041E-A6A8F3C3D556}"/>
                  </a:ext>
                </a:extLst>
              </p:cNvPr>
              <p:cNvSpPr/>
              <p:nvPr/>
            </p:nvSpPr>
            <p:spPr>
              <a:xfrm>
                <a:off x="3112451" y="522516"/>
                <a:ext cx="1260763" cy="1260763"/>
              </a:xfrm>
              <a:prstGeom prst="ellipse">
                <a:avLst/>
              </a:prstGeom>
              <a:solidFill>
                <a:srgbClr val="F295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Candara" panose="020E0502030303020204" pitchFamily="34" charset="0"/>
                </a:endParaRPr>
              </a:p>
            </p:txBody>
          </p:sp>
          <p:sp>
            <p:nvSpPr>
              <p:cNvPr id="58" name="TextBox 57">
                <a:extLst>
                  <a:ext uri="{FF2B5EF4-FFF2-40B4-BE49-F238E27FC236}">
                    <a16:creationId xmlns:a16="http://schemas.microsoft.com/office/drawing/2014/main" id="{B0048D22-CBBC-286E-D305-7065EA11FEE8}"/>
                  </a:ext>
                </a:extLst>
              </p:cNvPr>
              <p:cNvSpPr txBox="1"/>
              <p:nvPr/>
            </p:nvSpPr>
            <p:spPr>
              <a:xfrm>
                <a:off x="3154594" y="799514"/>
                <a:ext cx="1162171" cy="738613"/>
              </a:xfrm>
              <a:prstGeom prst="rect">
                <a:avLst/>
              </a:prstGeom>
              <a:noFill/>
              <a:ln>
                <a:noFill/>
              </a:ln>
              <a:effectLst/>
            </p:spPr>
            <p:txBody>
              <a:bodyPr wrap="square" rtlCol="0" anchor="ctr">
                <a:spAutoFit/>
              </a:bodyPr>
              <a:lstStyle/>
              <a:p>
                <a:pPr algn="ctr"/>
                <a:r>
                  <a:rPr lang="en-US" sz="1400" dirty="0" err="1">
                    <a:solidFill>
                      <a:schemeClr val="bg1"/>
                    </a:solidFill>
                    <a:latin typeface="Candara" panose="020E0502030303020204" pitchFamily="34" charset="0"/>
                  </a:rPr>
                  <a:t>izhar</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syafawi</a:t>
                </a:r>
                <a:endParaRPr lang="en-ID" sz="1400" dirty="0">
                  <a:solidFill>
                    <a:schemeClr val="bg1"/>
                  </a:solidFill>
                  <a:latin typeface="Candara" panose="020E0502030303020204" pitchFamily="34" charset="0"/>
                </a:endParaRPr>
              </a:p>
            </p:txBody>
          </p:sp>
        </p:grpSp>
        <p:grpSp>
          <p:nvGrpSpPr>
            <p:cNvPr id="52" name="Group 51">
              <a:extLst>
                <a:ext uri="{FF2B5EF4-FFF2-40B4-BE49-F238E27FC236}">
                  <a16:creationId xmlns:a16="http://schemas.microsoft.com/office/drawing/2014/main" id="{2FB3AF24-1213-1F37-8B5D-4F38889885D8}"/>
                </a:ext>
              </a:extLst>
            </p:cNvPr>
            <p:cNvGrpSpPr/>
            <p:nvPr/>
          </p:nvGrpSpPr>
          <p:grpSpPr>
            <a:xfrm>
              <a:off x="4183256" y="3744308"/>
              <a:ext cx="893101" cy="893101"/>
              <a:chOff x="8277640" y="4171443"/>
              <a:chExt cx="1260763" cy="1260763"/>
            </a:xfrm>
          </p:grpSpPr>
          <p:sp>
            <p:nvSpPr>
              <p:cNvPr id="53" name="Oval 52">
                <a:extLst>
                  <a:ext uri="{FF2B5EF4-FFF2-40B4-BE49-F238E27FC236}">
                    <a16:creationId xmlns:a16="http://schemas.microsoft.com/office/drawing/2014/main" id="{5CF0172F-2048-DEA7-DE28-50065A367A18}"/>
                  </a:ext>
                </a:extLst>
              </p:cNvPr>
              <p:cNvSpPr/>
              <p:nvPr/>
            </p:nvSpPr>
            <p:spPr>
              <a:xfrm>
                <a:off x="8277640" y="4171443"/>
                <a:ext cx="1260763" cy="1260763"/>
              </a:xfrm>
              <a:prstGeom prst="ellipse">
                <a:avLst/>
              </a:prstGeom>
              <a:solidFill>
                <a:srgbClr val="8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TextBox 53">
                <a:extLst>
                  <a:ext uri="{FF2B5EF4-FFF2-40B4-BE49-F238E27FC236}">
                    <a16:creationId xmlns:a16="http://schemas.microsoft.com/office/drawing/2014/main" id="{67410699-A591-1295-34F7-1D83C15D7534}"/>
                  </a:ext>
                </a:extLst>
              </p:cNvPr>
              <p:cNvSpPr txBox="1"/>
              <p:nvPr/>
            </p:nvSpPr>
            <p:spPr>
              <a:xfrm>
                <a:off x="8351340" y="4251821"/>
                <a:ext cx="1110960" cy="1042748"/>
              </a:xfrm>
              <a:prstGeom prst="rect">
                <a:avLst/>
              </a:prstGeom>
              <a:noFill/>
            </p:spPr>
            <p:txBody>
              <a:bodyPr wrap="square" rtlCol="0">
                <a:spAutoFit/>
              </a:bodyPr>
              <a:lstStyle/>
              <a:p>
                <a:pPr algn="ctr"/>
                <a:r>
                  <a:rPr lang="en-US" sz="1400" dirty="0">
                    <a:solidFill>
                      <a:schemeClr val="bg1"/>
                    </a:solidFill>
                    <a:latin typeface="Candara" panose="020E0502030303020204" pitchFamily="34" charset="0"/>
                  </a:rPr>
                  <a:t>mad ‘arid </a:t>
                </a:r>
                <a:r>
                  <a:rPr lang="en-US" sz="1400" dirty="0" err="1">
                    <a:solidFill>
                      <a:schemeClr val="bg1"/>
                    </a:solidFill>
                    <a:latin typeface="Candara" panose="020E0502030303020204" pitchFamily="34" charset="0"/>
                  </a:rPr>
                  <a:t>lissukun</a:t>
                </a:r>
                <a:endParaRPr lang="en-ID" sz="1400" dirty="0">
                  <a:solidFill>
                    <a:schemeClr val="bg1"/>
                  </a:solidFill>
                  <a:latin typeface="Candara" panose="020E0502030303020204" pitchFamily="34" charset="0"/>
                </a:endParaRPr>
              </a:p>
            </p:txBody>
          </p:sp>
        </p:grpSp>
      </p:grpSp>
    </p:spTree>
    <p:extLst>
      <p:ext uri="{BB962C8B-B14F-4D97-AF65-F5344CB8AC3E}">
        <p14:creationId xmlns:p14="http://schemas.microsoft.com/office/powerpoint/2010/main" val="2083218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5106270"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ID" sz="2800" b="1" dirty="0">
                <a:solidFill>
                  <a:srgbClr val="005C4A"/>
                </a:solidFill>
                <a:latin typeface="Candara" panose="020E0502030303020204" pitchFamily="34" charset="0"/>
              </a:rPr>
              <a:t> Q.S. At-</a:t>
            </a:r>
            <a:r>
              <a:rPr lang="en-ID" sz="2800" b="1" dirty="0" err="1">
                <a:solidFill>
                  <a:srgbClr val="005C4A"/>
                </a:solidFill>
                <a:latin typeface="Candara" panose="020E0502030303020204" pitchFamily="34" charset="0"/>
              </a:rPr>
              <a:t>Taubah</a:t>
            </a:r>
            <a:r>
              <a:rPr lang="en-ID" sz="2800" b="1" dirty="0">
                <a:solidFill>
                  <a:srgbClr val="005C4A"/>
                </a:solidFill>
                <a:latin typeface="Candara" panose="020E0502030303020204" pitchFamily="34" charset="0"/>
              </a:rPr>
              <a:t>/9: 105</a:t>
            </a:r>
          </a:p>
        </p:txBody>
      </p:sp>
      <p:sp>
        <p:nvSpPr>
          <p:cNvPr id="12" name="TextBox 11">
            <a:extLst>
              <a:ext uri="{FF2B5EF4-FFF2-40B4-BE49-F238E27FC236}">
                <a16:creationId xmlns:a16="http://schemas.microsoft.com/office/drawing/2014/main" id="{808BF3DB-E1E4-7F2C-6A0B-32DF654DC624}"/>
              </a:ext>
            </a:extLst>
          </p:cNvPr>
          <p:cNvSpPr txBox="1"/>
          <p:nvPr/>
        </p:nvSpPr>
        <p:spPr>
          <a:xfrm>
            <a:off x="762000" y="951064"/>
            <a:ext cx="7543800" cy="3424271"/>
          </a:xfrm>
          <a:prstGeom prst="rect">
            <a:avLst/>
          </a:prstGeom>
          <a:noFill/>
          <a:ln>
            <a:noFill/>
          </a:ln>
        </p:spPr>
        <p:txBody>
          <a:bodyPr wrap="square" rtlCol="0">
            <a:spAutoFit/>
          </a:bodyPr>
          <a:lstStyle/>
          <a:p>
            <a:pPr>
              <a:lnSpc>
                <a:spcPct val="150000"/>
              </a:lnSpc>
            </a:pPr>
            <a:r>
              <a:rPr lang="en-ID" b="1" i="1" u="sng" dirty="0">
                <a:solidFill>
                  <a:srgbClr val="EF5361"/>
                </a:solidFill>
                <a:effectLst/>
                <a:latin typeface="Candara" panose="020E0502030303020204" pitchFamily="34" charset="0"/>
              </a:rPr>
              <a:t>Tafsir </a:t>
            </a:r>
            <a:r>
              <a:rPr lang="en-ID" b="1" i="1" u="sng" dirty="0" err="1">
                <a:solidFill>
                  <a:srgbClr val="EF5361"/>
                </a:solidFill>
                <a:effectLst/>
                <a:latin typeface="Candara" panose="020E0502030303020204" pitchFamily="34" charset="0"/>
              </a:rPr>
              <a:t>Ringkas</a:t>
            </a:r>
            <a:r>
              <a:rPr lang="en-ID" b="1" i="1" u="sng" dirty="0">
                <a:solidFill>
                  <a:srgbClr val="EF5361"/>
                </a:solidFill>
                <a:effectLst/>
                <a:latin typeface="Candara" panose="020E0502030303020204" pitchFamily="34" charset="0"/>
              </a:rPr>
              <a:t> </a:t>
            </a:r>
            <a:r>
              <a:rPr lang="en-ID" b="1" i="1" u="sng" dirty="0" err="1">
                <a:solidFill>
                  <a:srgbClr val="EF5361"/>
                </a:solidFill>
                <a:effectLst/>
                <a:latin typeface="Candara" panose="020E0502030303020204" pitchFamily="34" charset="0"/>
              </a:rPr>
              <a:t>Kemenag</a:t>
            </a:r>
            <a:endParaRPr lang="en-ID" b="1" u="sng" dirty="0">
              <a:solidFill>
                <a:srgbClr val="EF5361"/>
              </a:solidFill>
              <a:effectLst/>
              <a:latin typeface="Candara" panose="020E0502030303020204" pitchFamily="34" charset="0"/>
            </a:endParaRPr>
          </a:p>
          <a:p>
            <a:pPr algn="just">
              <a:lnSpc>
                <a:spcPct val="150000"/>
              </a:lnSpc>
            </a:pPr>
            <a:r>
              <a:rPr lang="en-ID" sz="1600" b="0" i="1" dirty="0">
                <a:solidFill>
                  <a:srgbClr val="005C4A"/>
                </a:solidFill>
                <a:effectLst/>
                <a:latin typeface="Candara" panose="020E0502030303020204" pitchFamily="34" charset="0"/>
              </a:rPr>
              <a:t>Dan </a:t>
            </a:r>
            <a:r>
              <a:rPr lang="en-ID" sz="1600" b="0" i="1" dirty="0" err="1">
                <a:solidFill>
                  <a:srgbClr val="005C4A"/>
                </a:solidFill>
                <a:effectLst/>
                <a:latin typeface="Candara" panose="020E0502030303020204" pitchFamily="34" charset="0"/>
              </a:rPr>
              <a:t>katakanlah</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kepada</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mereka</a:t>
            </a:r>
            <a:r>
              <a:rPr lang="en-ID" sz="1600" b="0" dirty="0">
                <a:solidFill>
                  <a:srgbClr val="005C4A"/>
                </a:solidFill>
                <a:effectLst/>
                <a:latin typeface="Candara" panose="020E0502030303020204" pitchFamily="34" charset="0"/>
              </a:rPr>
              <a:t> yang </a:t>
            </a:r>
            <a:r>
              <a:rPr lang="en-ID" sz="1600" b="0" dirty="0" err="1">
                <a:solidFill>
                  <a:srgbClr val="005C4A"/>
                </a:solidFill>
                <a:effectLst/>
                <a:latin typeface="Candara" panose="020E0502030303020204" pitchFamily="34" charset="0"/>
              </a:rPr>
              <a:t>bertobat</a:t>
            </a:r>
            <a:r>
              <a:rPr lang="en-ID" sz="1600" b="0" dirty="0">
                <a:solidFill>
                  <a:srgbClr val="005C4A"/>
                </a:solidFill>
                <a:effectLst/>
                <a:latin typeface="Candara" panose="020E0502030303020204" pitchFamily="34" charset="0"/>
              </a:rPr>
              <a:t>, </a:t>
            </a:r>
            <a:r>
              <a:rPr lang="en-ID" sz="1600" b="0" i="1" dirty="0">
                <a:solidFill>
                  <a:srgbClr val="005C4A"/>
                </a:solidFill>
                <a:effectLst/>
                <a:latin typeface="Candara" panose="020E0502030303020204" pitchFamily="34" charset="0"/>
              </a:rPr>
              <a:t>"</a:t>
            </a:r>
            <a:r>
              <a:rPr lang="en-ID" sz="1600" b="0" i="1" dirty="0" err="1">
                <a:solidFill>
                  <a:srgbClr val="005C4A"/>
                </a:solidFill>
                <a:effectLst/>
                <a:latin typeface="Candara" panose="020E0502030303020204" pitchFamily="34" charset="0"/>
              </a:rPr>
              <a:t>Bekerjalah</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kamu</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dengan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berbagai</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pekerjaan</a:t>
            </a:r>
            <a:r>
              <a:rPr lang="en-ID" sz="1600" b="0" dirty="0">
                <a:solidFill>
                  <a:srgbClr val="005C4A"/>
                </a:solidFill>
                <a:effectLst/>
                <a:latin typeface="Candara" panose="020E0502030303020204" pitchFamily="34" charset="0"/>
              </a:rPr>
              <a:t> yang </a:t>
            </a:r>
            <a:r>
              <a:rPr lang="en-ID" sz="1600" b="0" dirty="0" err="1">
                <a:solidFill>
                  <a:srgbClr val="005C4A"/>
                </a:solidFill>
                <a:effectLst/>
                <a:latin typeface="Candara" panose="020E0502030303020204" pitchFamily="34" charset="0"/>
              </a:rPr>
              <a:t>mendatangkan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manfaat</a:t>
            </a:r>
            <a:r>
              <a:rPr lang="en-ID" sz="1600" b="0"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maka</a:t>
            </a:r>
            <a:r>
              <a:rPr lang="en-ID" sz="1600" b="0" i="1" dirty="0">
                <a:solidFill>
                  <a:srgbClr val="005C4A"/>
                </a:solidFill>
                <a:effectLst/>
                <a:latin typeface="Candara" panose="020E0502030303020204" pitchFamily="34" charset="0"/>
              </a:rPr>
              <a:t> Allah </a:t>
            </a:r>
            <a:r>
              <a:rPr lang="en-ID" sz="1600" b="0" i="1" dirty="0" err="1">
                <a:solidFill>
                  <a:srgbClr val="005C4A"/>
                </a:solidFill>
                <a:effectLst/>
                <a:latin typeface="Candara" panose="020E0502030303020204" pitchFamily="34" charset="0"/>
              </a:rPr>
              <a:t>akan</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melihat</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pekerjaanmu</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yakni</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memberi</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penghargaan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atas</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pekerjaanmu</a:t>
            </a:r>
            <a:r>
              <a:rPr lang="en-ID" sz="1600" b="0"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begitu</a:t>
            </a:r>
            <a:r>
              <a:rPr lang="en-ID" sz="1600" b="0" i="1" dirty="0">
                <a:solidFill>
                  <a:srgbClr val="005C4A"/>
                </a:solidFill>
                <a:effectLst/>
                <a:latin typeface="Candara" panose="020E0502030303020204" pitchFamily="34" charset="0"/>
              </a:rPr>
              <a:t> juga Rasul-Nya dan orang-orang </a:t>
            </a:r>
            <a:r>
              <a:rPr lang="en-ID" sz="1600" b="0" i="1" dirty="0" err="1">
                <a:solidFill>
                  <a:srgbClr val="005C4A"/>
                </a:solidFill>
                <a:effectLst/>
                <a:latin typeface="Candara" panose="020E0502030303020204" pitchFamily="34" charset="0"/>
              </a:rPr>
              <a:t>mukmin</a:t>
            </a:r>
            <a:r>
              <a:rPr lang="en-ID" sz="1600" b="0" dirty="0">
                <a:solidFill>
                  <a:srgbClr val="005C4A"/>
                </a:solidFill>
                <a:effectLst/>
                <a:latin typeface="Candara" panose="020E0502030303020204" pitchFamily="34" charset="0"/>
              </a:rPr>
              <a:t> juga </a:t>
            </a:r>
            <a:r>
              <a:rPr lang="en-ID" sz="1600" b="0" dirty="0" err="1">
                <a:solidFill>
                  <a:srgbClr val="005C4A"/>
                </a:solidFill>
                <a:effectLst/>
                <a:latin typeface="Candara" panose="020E0502030303020204" pitchFamily="34" charset="0"/>
              </a:rPr>
              <a:t>akan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menyaksikan</a:t>
            </a:r>
            <a:r>
              <a:rPr lang="en-ID" sz="1600" b="0" dirty="0">
                <a:solidFill>
                  <a:srgbClr val="005C4A"/>
                </a:solidFill>
                <a:effectLst/>
                <a:latin typeface="Candara" panose="020E0502030303020204" pitchFamily="34" charset="0"/>
              </a:rPr>
              <a:t> dan </a:t>
            </a:r>
            <a:r>
              <a:rPr lang="en-ID" sz="1600" b="0" dirty="0" err="1">
                <a:solidFill>
                  <a:srgbClr val="005C4A"/>
                </a:solidFill>
                <a:effectLst/>
                <a:latin typeface="Candara" panose="020E0502030303020204" pitchFamily="34" charset="0"/>
              </a:rPr>
              <a:t>menilai</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pekerjaanmu</a:t>
            </a:r>
            <a:r>
              <a:rPr lang="en-ID" sz="1600" b="0" dirty="0">
                <a:solidFill>
                  <a:srgbClr val="005C4A"/>
                </a:solidFill>
                <a:effectLst/>
                <a:latin typeface="Candara" panose="020E0502030303020204" pitchFamily="34" charset="0"/>
              </a:rPr>
              <a:t>, </a:t>
            </a:r>
            <a:r>
              <a:rPr lang="en-ID" sz="1600" b="0" i="1" dirty="0">
                <a:solidFill>
                  <a:srgbClr val="005C4A"/>
                </a:solidFill>
                <a:effectLst/>
                <a:latin typeface="Candara" panose="020E0502030303020204" pitchFamily="34" charset="0"/>
              </a:rPr>
              <a:t>dan </a:t>
            </a:r>
            <a:r>
              <a:rPr lang="en-ID" sz="1600" b="0" i="1" dirty="0" err="1">
                <a:solidFill>
                  <a:srgbClr val="005C4A"/>
                </a:solidFill>
                <a:effectLst/>
                <a:latin typeface="Candara" panose="020E0502030303020204" pitchFamily="34" charset="0"/>
              </a:rPr>
              <a:t>kamu</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akan</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dikembalikan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yakni</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meninggal</a:t>
            </a:r>
            <a:r>
              <a:rPr lang="en-ID" sz="1600" b="0" dirty="0">
                <a:solidFill>
                  <a:srgbClr val="005C4A"/>
                </a:solidFill>
                <a:effectLst/>
                <a:latin typeface="Candara" panose="020E0502030303020204" pitchFamily="34" charset="0"/>
              </a:rPr>
              <a:t> dunia dan pada </a:t>
            </a:r>
            <a:r>
              <a:rPr lang="en-ID" sz="1600" b="0" dirty="0" err="1">
                <a:solidFill>
                  <a:srgbClr val="005C4A"/>
                </a:solidFill>
                <a:effectLst/>
                <a:latin typeface="Candara" panose="020E0502030303020204" pitchFamily="34" charset="0"/>
              </a:rPr>
              <a:t>hari</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kebangkitan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semua</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makhluk</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akan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kembali</a:t>
            </a:r>
            <a:r>
              <a:rPr lang="en-ID" sz="1600" b="0"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kepada</a:t>
            </a:r>
            <a:r>
              <a:rPr lang="en-ID" sz="1600" b="0" i="1" dirty="0">
                <a:solidFill>
                  <a:srgbClr val="005C4A"/>
                </a:solidFill>
                <a:effectLst/>
                <a:latin typeface="Candara" panose="020E0502030303020204" pitchFamily="34" charset="0"/>
              </a:rPr>
              <a:t> Allah Yang </a:t>
            </a:r>
            <a:r>
              <a:rPr lang="en-ID" sz="1600" b="0" i="1" dirty="0" err="1">
                <a:solidFill>
                  <a:srgbClr val="005C4A"/>
                </a:solidFill>
                <a:effectLst/>
                <a:latin typeface="Candara" panose="020E0502030303020204" pitchFamily="34" charset="0"/>
              </a:rPr>
              <a:t>Mengetahui</a:t>
            </a:r>
            <a:r>
              <a:rPr lang="en-ID" sz="1600" b="0" i="1" dirty="0">
                <a:solidFill>
                  <a:srgbClr val="005C4A"/>
                </a:solidFill>
                <a:effectLst/>
                <a:latin typeface="Candara" panose="020E0502030303020204" pitchFamily="34" charset="0"/>
              </a:rPr>
              <a:t> yang </a:t>
            </a:r>
            <a:r>
              <a:rPr lang="en-ID" sz="1600" b="0" i="1" dirty="0" err="1">
                <a:solidFill>
                  <a:srgbClr val="005C4A"/>
                </a:solidFill>
                <a:effectLst/>
                <a:latin typeface="Candara" panose="020E0502030303020204" pitchFamily="34" charset="0"/>
              </a:rPr>
              <a:t>gaib</a:t>
            </a:r>
            <a:r>
              <a:rPr lang="en-ID" sz="1600" b="0" i="1" dirty="0">
                <a:solidFill>
                  <a:srgbClr val="005C4A"/>
                </a:solidFill>
                <a:effectLst/>
                <a:latin typeface="Candara" panose="020E0502030303020204" pitchFamily="34" charset="0"/>
              </a:rPr>
              <a:t> dan yang </a:t>
            </a:r>
            <a:r>
              <a:rPr lang="en-ID" sz="1600" b="0" i="1" dirty="0" err="1">
                <a:solidFill>
                  <a:srgbClr val="005C4A"/>
                </a:solidFill>
                <a:effectLst/>
                <a:latin typeface="Candara" panose="020E0502030303020204" pitchFamily="34" charset="0"/>
              </a:rPr>
              <a:t>nyata</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lalu</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diberitakan</a:t>
            </a:r>
            <a:r>
              <a:rPr lang="en-ID" sz="1600" b="0" i="1" dirty="0">
                <a:solidFill>
                  <a:srgbClr val="005C4A"/>
                </a:solidFill>
                <a:effectLst/>
                <a:latin typeface="Candara" panose="020E0502030303020204" pitchFamily="34" charset="0"/>
              </a:rPr>
              <a:t>-Nya </a:t>
            </a:r>
            <a:r>
              <a:rPr lang="en-ID" sz="1600" b="0" i="1" dirty="0" err="1">
                <a:solidFill>
                  <a:srgbClr val="005C4A"/>
                </a:solidFill>
                <a:effectLst/>
                <a:latin typeface="Candara" panose="020E0502030303020204" pitchFamily="34" charset="0"/>
              </a:rPr>
              <a:t>kepada</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kamu</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apa</a:t>
            </a:r>
            <a:r>
              <a:rPr lang="en-ID" sz="1600" b="0" i="1" dirty="0">
                <a:solidFill>
                  <a:srgbClr val="005C4A"/>
                </a:solidFill>
                <a:effectLst/>
                <a:latin typeface="Candara" panose="020E0502030303020204" pitchFamily="34" charset="0"/>
              </a:rPr>
              <a:t> yang </a:t>
            </a:r>
            <a:r>
              <a:rPr lang="en-ID" sz="1600" b="0" i="1" dirty="0" err="1">
                <a:solidFill>
                  <a:srgbClr val="005C4A"/>
                </a:solidFill>
                <a:effectLst/>
                <a:latin typeface="Candara" panose="020E0502030303020204" pitchFamily="34" charset="0"/>
              </a:rPr>
              <a:t>telah</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kamu</a:t>
            </a:r>
            <a:r>
              <a:rPr lang="en-ID" sz="1600" b="0" i="1" dirty="0">
                <a:solidFill>
                  <a:srgbClr val="005C4A"/>
                </a:solidFill>
                <a:effectLst/>
                <a:latin typeface="Candara" panose="020E0502030303020204" pitchFamily="34" charset="0"/>
              </a:rPr>
              <a:t> </a:t>
            </a:r>
            <a:r>
              <a:rPr lang="en-ID" sz="1600" b="0" i="1" dirty="0" err="1">
                <a:solidFill>
                  <a:srgbClr val="005C4A"/>
                </a:solidFill>
                <a:effectLst/>
                <a:latin typeface="Candara" panose="020E0502030303020204" pitchFamily="34" charset="0"/>
              </a:rPr>
              <a:t>kerjakan</a:t>
            </a:r>
            <a:r>
              <a:rPr lang="en-ID" sz="1600" b="0" i="1" dirty="0">
                <a:solidFill>
                  <a:srgbClr val="005C4A"/>
                </a:solidFill>
                <a:effectLst/>
                <a:latin typeface="Candara" panose="020E0502030303020204" pitchFamily="34" charset="0"/>
              </a:rPr>
              <a:t> </a:t>
            </a:r>
            <a:r>
              <a:rPr lang="en-ID" sz="1600" b="0" dirty="0">
                <a:solidFill>
                  <a:srgbClr val="005C4A"/>
                </a:solidFill>
                <a:effectLst/>
                <a:latin typeface="Candara" panose="020E0502030303020204" pitchFamily="34" charset="0"/>
              </a:rPr>
              <a:t>di dunia, </a:t>
            </a:r>
            <a:r>
              <a:rPr lang="en-ID" sz="1600" b="0" dirty="0" err="1">
                <a:solidFill>
                  <a:srgbClr val="005C4A"/>
                </a:solidFill>
                <a:effectLst/>
                <a:latin typeface="Candara" panose="020E0502030303020204" pitchFamily="34" charset="0"/>
              </a:rPr>
              <a:t>baik</a:t>
            </a:r>
            <a:r>
              <a:rPr lang="en-ID" sz="1600" b="0" dirty="0">
                <a:solidFill>
                  <a:srgbClr val="005C4A"/>
                </a:solidFill>
                <a:effectLst/>
                <a:latin typeface="Candara" panose="020E0502030303020204" pitchFamily="34" charset="0"/>
              </a:rPr>
              <a:t> yang </a:t>
            </a:r>
            <a:r>
              <a:rPr lang="en-ID" sz="1600" b="0" dirty="0" err="1">
                <a:solidFill>
                  <a:srgbClr val="005C4A"/>
                </a:solidFill>
                <a:effectLst/>
                <a:latin typeface="Candara" panose="020E0502030303020204" pitchFamily="34" charset="0"/>
              </a:rPr>
              <a:t>kamu</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tampakkan</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atau</a:t>
            </a:r>
            <a:r>
              <a:rPr lang="en-ID" sz="1600" b="0" dirty="0">
                <a:solidFill>
                  <a:srgbClr val="005C4A"/>
                </a:solidFill>
                <a:effectLst/>
                <a:latin typeface="Candara" panose="020E0502030303020204" pitchFamily="34" charset="0"/>
              </a:rPr>
              <a:t> yang </a:t>
            </a:r>
            <a:r>
              <a:rPr lang="en-ID" sz="1600" b="0" dirty="0" err="1">
                <a:solidFill>
                  <a:srgbClr val="005C4A"/>
                </a:solidFill>
                <a:effectLst/>
                <a:latin typeface="Candara" panose="020E0502030303020204" pitchFamily="34" charset="0"/>
              </a:rPr>
              <a:t>kamu</a:t>
            </a:r>
            <a:r>
              <a:rPr lang="en-ID" sz="1600" b="0" dirty="0">
                <a:solidFill>
                  <a:srgbClr val="005C4A"/>
                </a:solidFill>
                <a:effectLst/>
                <a:latin typeface="Candara" panose="020E0502030303020204" pitchFamily="34" charset="0"/>
              </a:rPr>
              <a:t> </a:t>
            </a:r>
            <a:r>
              <a:rPr lang="en-ID" sz="1600" b="0" dirty="0" err="1">
                <a:solidFill>
                  <a:srgbClr val="005C4A"/>
                </a:solidFill>
                <a:effectLst/>
                <a:latin typeface="Candara" panose="020E0502030303020204" pitchFamily="34" charset="0"/>
              </a:rPr>
              <a:t>sembunyikan</a:t>
            </a:r>
            <a:r>
              <a:rPr lang="en-ID" sz="1600" b="0" dirty="0">
                <a:solidFill>
                  <a:srgbClr val="005C4A"/>
                </a:solidFill>
                <a:effectLst/>
                <a:latin typeface="Candara" panose="020E0502030303020204" pitchFamily="34" charset="0"/>
              </a:rPr>
              <a:t>."</a:t>
            </a:r>
            <a:endParaRPr lang="en-ID" sz="16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682862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2036690" y="440532"/>
            <a:ext cx="5106270" cy="523220"/>
          </a:xfrm>
          <a:prstGeom prst="rect">
            <a:avLst/>
          </a:prstGeom>
        </p:spPr>
        <p:txBody>
          <a:bodyPr wrap="none">
            <a:spAutoFit/>
          </a:bodyPr>
          <a:lstStyle/>
          <a:p>
            <a:r>
              <a:rPr lang="en-US" sz="2800" b="1" dirty="0" err="1">
                <a:solidFill>
                  <a:srgbClr val="005C4A"/>
                </a:solidFill>
                <a:latin typeface="Candara" panose="020E0502030303020204" pitchFamily="34" charset="0"/>
              </a:rPr>
              <a:t>Penjelasan</a:t>
            </a:r>
            <a:r>
              <a:rPr lang="en-ID" sz="2800" b="1" dirty="0">
                <a:solidFill>
                  <a:srgbClr val="005C4A"/>
                </a:solidFill>
                <a:latin typeface="Candara" panose="020E0502030303020204" pitchFamily="34" charset="0"/>
              </a:rPr>
              <a:t> Q.S. At-</a:t>
            </a:r>
            <a:r>
              <a:rPr lang="en-ID" sz="2800" b="1" dirty="0" err="1">
                <a:solidFill>
                  <a:srgbClr val="005C4A"/>
                </a:solidFill>
                <a:latin typeface="Candara" panose="020E0502030303020204" pitchFamily="34" charset="0"/>
              </a:rPr>
              <a:t>Taubah</a:t>
            </a:r>
            <a:r>
              <a:rPr lang="en-ID" sz="2800" b="1" dirty="0">
                <a:solidFill>
                  <a:srgbClr val="005C4A"/>
                </a:solidFill>
                <a:latin typeface="Candara" panose="020E0502030303020204" pitchFamily="34" charset="0"/>
              </a:rPr>
              <a:t>/9: 105</a:t>
            </a:r>
          </a:p>
        </p:txBody>
      </p:sp>
      <p:sp>
        <p:nvSpPr>
          <p:cNvPr id="10" name="TextBox 9">
            <a:extLst>
              <a:ext uri="{FF2B5EF4-FFF2-40B4-BE49-F238E27FC236}">
                <a16:creationId xmlns:a16="http://schemas.microsoft.com/office/drawing/2014/main" id="{D9D1E72D-5B47-C527-68CB-585114F1268C}"/>
              </a:ext>
            </a:extLst>
          </p:cNvPr>
          <p:cNvSpPr txBox="1"/>
          <p:nvPr/>
        </p:nvSpPr>
        <p:spPr>
          <a:xfrm>
            <a:off x="1763486" y="1499116"/>
            <a:ext cx="5617029" cy="2145268"/>
          </a:xfrm>
          <a:prstGeom prst="roundRect">
            <a:avLst/>
          </a:prstGeom>
          <a:solidFill>
            <a:srgbClr val="EFCACA"/>
          </a:solidFill>
          <a:ln>
            <a:solidFill>
              <a:srgbClr val="005C4A"/>
            </a:solidFill>
          </a:ln>
        </p:spPr>
        <p:txBody>
          <a:bodyPr wrap="square" rtlCol="0">
            <a:spAutoFit/>
          </a:bodyPr>
          <a:lstStyle/>
          <a:p>
            <a:pPr algn="ctr"/>
            <a:r>
              <a:rPr lang="en-US" sz="2000" dirty="0">
                <a:solidFill>
                  <a:srgbClr val="005C4A"/>
                </a:solidFill>
                <a:latin typeface="Candara" panose="020E0502030303020204" pitchFamily="34" charset="0"/>
              </a:rPr>
              <a:t>Imam Bukhari </a:t>
            </a:r>
            <a:r>
              <a:rPr lang="en-US" sz="2000" dirty="0" err="1">
                <a:solidFill>
                  <a:srgbClr val="005C4A"/>
                </a:solidFill>
                <a:latin typeface="Candara" panose="020E0502030303020204" pitchFamily="34" charset="0"/>
              </a:rPr>
              <a:t>mengatakan</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bahwa</a:t>
            </a:r>
            <a:r>
              <a:rPr lang="en-US" sz="2000" dirty="0">
                <a:solidFill>
                  <a:srgbClr val="005C4A"/>
                </a:solidFill>
                <a:latin typeface="Candara" panose="020E0502030303020204" pitchFamily="34" charset="0"/>
              </a:rPr>
              <a:t> Siti </a:t>
            </a:r>
            <a:r>
              <a:rPr lang="en-US" sz="2000" dirty="0" err="1">
                <a:solidFill>
                  <a:srgbClr val="005C4A"/>
                </a:solidFill>
                <a:latin typeface="Candara" panose="020E0502030303020204" pitchFamily="34" charset="0"/>
              </a:rPr>
              <a:t>Aisyah</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pernah</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berkata</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bahwa</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apabila</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kamu</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merasa</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kagum</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dengan</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kebaikan</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amal</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seorang</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muslim</a:t>
            </a:r>
            <a:r>
              <a:rPr lang="en-US" sz="2000" dirty="0">
                <a:solidFill>
                  <a:srgbClr val="005C4A"/>
                </a:solidFill>
                <a:latin typeface="Candara" panose="020E0502030303020204" pitchFamily="34" charset="0"/>
              </a:rPr>
              <a:t>, </a:t>
            </a:r>
            <a:r>
              <a:rPr lang="en-US" sz="2000" dirty="0" err="1">
                <a:solidFill>
                  <a:srgbClr val="005C4A"/>
                </a:solidFill>
                <a:latin typeface="Candara" panose="020E0502030303020204" pitchFamily="34" charset="0"/>
              </a:rPr>
              <a:t>ucapkanlah</a:t>
            </a:r>
            <a:r>
              <a:rPr lang="en-US" sz="2000" dirty="0">
                <a:solidFill>
                  <a:srgbClr val="005C4A"/>
                </a:solidFill>
                <a:latin typeface="Candara" panose="020E0502030303020204" pitchFamily="34" charset="0"/>
              </a:rPr>
              <a:t>, “</a:t>
            </a:r>
            <a:r>
              <a:rPr lang="en-ID" sz="2000" dirty="0" err="1">
                <a:solidFill>
                  <a:srgbClr val="005C4A"/>
                </a:solidFill>
                <a:effectLst/>
                <a:latin typeface="Candara" panose="020E0502030303020204" pitchFamily="34" charset="0"/>
                <a:ea typeface="Calibri" panose="020F0502020204030204" pitchFamily="34" charset="0"/>
                <a:cs typeface="Brill"/>
              </a:rPr>
              <a:t>Bekerjalah</a:t>
            </a:r>
            <a:r>
              <a:rPr lang="en-ID" sz="2000" dirty="0">
                <a:solidFill>
                  <a:srgbClr val="005C4A"/>
                </a:solidFill>
                <a:effectLst/>
                <a:latin typeface="Candara" panose="020E0502030303020204" pitchFamily="34" charset="0"/>
                <a:ea typeface="Calibri" panose="020F0502020204030204" pitchFamily="34" charset="0"/>
                <a:cs typeface="Brill"/>
              </a:rPr>
              <a:t>! </a:t>
            </a:r>
            <a:r>
              <a:rPr lang="en-ID" sz="2000" dirty="0" err="1">
                <a:solidFill>
                  <a:srgbClr val="005C4A"/>
                </a:solidFill>
                <a:effectLst/>
                <a:latin typeface="Candara" panose="020E0502030303020204" pitchFamily="34" charset="0"/>
                <a:ea typeface="Calibri" panose="020F0502020204030204" pitchFamily="34" charset="0"/>
                <a:cs typeface="Brill"/>
              </a:rPr>
              <a:t>Maka</a:t>
            </a:r>
            <a:r>
              <a:rPr lang="en-ID" sz="2000" dirty="0">
                <a:solidFill>
                  <a:srgbClr val="005C4A"/>
                </a:solidFill>
                <a:effectLst/>
                <a:latin typeface="Candara" panose="020E0502030303020204" pitchFamily="34" charset="0"/>
                <a:ea typeface="Calibri" panose="020F0502020204030204" pitchFamily="34" charset="0"/>
                <a:cs typeface="Brill"/>
              </a:rPr>
              <a:t>, Allah, </a:t>
            </a:r>
            <a:r>
              <a:rPr lang="en-ID" sz="2000" dirty="0" err="1">
                <a:solidFill>
                  <a:srgbClr val="005C4A"/>
                </a:solidFill>
                <a:effectLst/>
                <a:latin typeface="Candara" panose="020E0502030303020204" pitchFamily="34" charset="0"/>
                <a:ea typeface="Calibri" panose="020F0502020204030204" pitchFamily="34" charset="0"/>
                <a:cs typeface="Brill"/>
              </a:rPr>
              <a:t>rasul</a:t>
            </a:r>
            <a:r>
              <a:rPr lang="en-ID" sz="2000" dirty="0">
                <a:solidFill>
                  <a:srgbClr val="005C4A"/>
                </a:solidFill>
                <a:effectLst/>
                <a:latin typeface="Candara" panose="020E0502030303020204" pitchFamily="34" charset="0"/>
                <a:ea typeface="Calibri" panose="020F0502020204030204" pitchFamily="34" charset="0"/>
                <a:cs typeface="Brill"/>
              </a:rPr>
              <a:t>-Nya, dan orang-orang </a:t>
            </a:r>
            <a:r>
              <a:rPr lang="en-ID" sz="2000" dirty="0" err="1">
                <a:solidFill>
                  <a:srgbClr val="005C4A"/>
                </a:solidFill>
                <a:effectLst/>
                <a:latin typeface="Candara" panose="020E0502030303020204" pitchFamily="34" charset="0"/>
                <a:ea typeface="Calibri" panose="020F0502020204030204" pitchFamily="34" charset="0"/>
                <a:cs typeface="Brill"/>
              </a:rPr>
              <a:t>mukmin</a:t>
            </a:r>
            <a:r>
              <a:rPr lang="en-ID" sz="2000" dirty="0">
                <a:solidFill>
                  <a:srgbClr val="005C4A"/>
                </a:solidFill>
                <a:effectLst/>
                <a:latin typeface="Candara" panose="020E0502030303020204" pitchFamily="34" charset="0"/>
                <a:ea typeface="Calibri" panose="020F0502020204030204" pitchFamily="34" charset="0"/>
                <a:cs typeface="Brill"/>
              </a:rPr>
              <a:t> </a:t>
            </a:r>
            <a:r>
              <a:rPr lang="en-ID" sz="2000" dirty="0" err="1">
                <a:solidFill>
                  <a:srgbClr val="005C4A"/>
                </a:solidFill>
                <a:effectLst/>
                <a:latin typeface="Candara" panose="020E0502030303020204" pitchFamily="34" charset="0"/>
                <a:ea typeface="Calibri" panose="020F0502020204030204" pitchFamily="34" charset="0"/>
                <a:cs typeface="Brill"/>
              </a:rPr>
              <a:t>akan</a:t>
            </a:r>
            <a:r>
              <a:rPr lang="en-ID" sz="2000" dirty="0">
                <a:solidFill>
                  <a:srgbClr val="005C4A"/>
                </a:solidFill>
                <a:effectLst/>
                <a:latin typeface="Candara" panose="020E0502030303020204" pitchFamily="34" charset="0"/>
                <a:ea typeface="Calibri" panose="020F0502020204030204" pitchFamily="34" charset="0"/>
                <a:cs typeface="Brill"/>
              </a:rPr>
              <a:t> </a:t>
            </a:r>
            <a:r>
              <a:rPr lang="en-ID" sz="2000" dirty="0" err="1">
                <a:solidFill>
                  <a:srgbClr val="005C4A"/>
                </a:solidFill>
                <a:effectLst/>
                <a:latin typeface="Candara" panose="020E0502030303020204" pitchFamily="34" charset="0"/>
                <a:ea typeface="Calibri" panose="020F0502020204030204" pitchFamily="34" charset="0"/>
                <a:cs typeface="Brill"/>
              </a:rPr>
              <a:t>melihat</a:t>
            </a:r>
            <a:r>
              <a:rPr lang="en-ID" sz="2000" dirty="0">
                <a:solidFill>
                  <a:srgbClr val="005C4A"/>
                </a:solidFill>
                <a:effectLst/>
                <a:latin typeface="Candara" panose="020E0502030303020204" pitchFamily="34" charset="0"/>
                <a:ea typeface="Calibri" panose="020F0502020204030204" pitchFamily="34" charset="0"/>
                <a:cs typeface="Brill"/>
              </a:rPr>
              <a:t> </a:t>
            </a:r>
            <a:r>
              <a:rPr lang="en-ID" sz="2000" dirty="0" err="1">
                <a:solidFill>
                  <a:srgbClr val="005C4A"/>
                </a:solidFill>
                <a:effectLst/>
                <a:latin typeface="Candara" panose="020E0502030303020204" pitchFamily="34" charset="0"/>
                <a:ea typeface="Calibri" panose="020F0502020204030204" pitchFamily="34" charset="0"/>
                <a:cs typeface="Brill"/>
              </a:rPr>
              <a:t>pekerjaanmu</a:t>
            </a:r>
            <a:r>
              <a:rPr lang="en-ID" sz="2000" dirty="0">
                <a:solidFill>
                  <a:srgbClr val="005C4A"/>
                </a:solidFill>
                <a:effectLst/>
                <a:latin typeface="Candara" panose="020E0502030303020204" pitchFamily="34" charset="0"/>
                <a:ea typeface="Calibri" panose="020F0502020204030204" pitchFamily="34" charset="0"/>
                <a:cs typeface="Brill"/>
              </a:rPr>
              <a:t>.”</a:t>
            </a:r>
            <a:endParaRPr lang="en-ID" sz="2000" dirty="0">
              <a:solidFill>
                <a:srgbClr val="005C4A"/>
              </a:solidFill>
              <a:latin typeface="Candara" panose="020E0502030303020204" pitchFamily="34" charset="0"/>
            </a:endParaRPr>
          </a:p>
        </p:txBody>
      </p:sp>
    </p:spTree>
    <p:extLst>
      <p:ext uri="{BB962C8B-B14F-4D97-AF65-F5344CB8AC3E}">
        <p14:creationId xmlns:p14="http://schemas.microsoft.com/office/powerpoint/2010/main" val="576869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2418</TotalTime>
  <Words>1069</Words>
  <Application>Microsoft Office PowerPoint</Application>
  <PresentationFormat>On-screen Show (16:9)</PresentationFormat>
  <Paragraphs>140</Paragraphs>
  <Slides>21</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Adobe Naskh Medium</vt:lpstr>
      <vt:lpstr>Arial</vt:lpstr>
      <vt:lpstr>Calibri</vt:lpstr>
      <vt:lpstr>Candara</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Nurul Handayani</cp:lastModifiedBy>
  <cp:revision>151</cp:revision>
  <dcterms:created xsi:type="dcterms:W3CDTF">2022-01-17T01:37:52Z</dcterms:created>
  <dcterms:modified xsi:type="dcterms:W3CDTF">2022-06-03T01:25:14Z</dcterms:modified>
</cp:coreProperties>
</file>